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87" r:id="rId4"/>
    <p:sldId id="288" r:id="rId5"/>
    <p:sldId id="292" r:id="rId6"/>
    <p:sldId id="289" r:id="rId7"/>
    <p:sldId id="291" r:id="rId8"/>
    <p:sldId id="302" r:id="rId9"/>
    <p:sldId id="295" r:id="rId10"/>
    <p:sldId id="294" r:id="rId11"/>
    <p:sldId id="293" r:id="rId12"/>
    <p:sldId id="297" r:id="rId13"/>
    <p:sldId id="299" r:id="rId14"/>
    <p:sldId id="304" r:id="rId15"/>
    <p:sldId id="305" r:id="rId16"/>
    <p:sldId id="306" r:id="rId17"/>
    <p:sldId id="307" r:id="rId18"/>
    <p:sldId id="275" r:id="rId19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B1A"/>
    <a:srgbClr val="F6ECA4"/>
    <a:srgbClr val="ECD840"/>
    <a:srgbClr val="F1E277"/>
    <a:srgbClr val="E4CA5A"/>
    <a:srgbClr val="513D03"/>
    <a:srgbClr val="795B05"/>
    <a:srgbClr val="5540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78" autoAdjust="0"/>
    <p:restoredTop sz="94660"/>
  </p:normalViewPr>
  <p:slideViewPr>
    <p:cSldViewPr>
      <p:cViewPr>
        <p:scale>
          <a:sx n="75" d="100"/>
          <a:sy n="75" d="100"/>
        </p:scale>
        <p:origin x="-11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ITO\HBplain\RUM%20-%20&#21103;&#26412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1270;&#32933;&#20351;&#29992;&#24773;&#2091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1270;&#32933;&#20351;&#29992;&#24773;&#2091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7.7202609255578383E-2"/>
          <c:y val="2.1719947781707674E-2"/>
          <c:w val="0.60409337078616732"/>
          <c:h val="0.84883525004329174"/>
        </c:manualLayout>
      </c:layout>
      <c:lineChart>
        <c:grouping val="standard"/>
        <c:ser>
          <c:idx val="0"/>
          <c:order val="0"/>
          <c:tx>
            <c:v>亳州市 Bozhou</c:v>
          </c:tx>
          <c:cat>
            <c:numRef>
              <c:f>Sheet1!$G$31:$G$42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Sheet1!$B$2:$B$13</c:f>
              <c:numCache>
                <c:formatCode>0.00_ </c:formatCode>
                <c:ptCount val="12"/>
                <c:pt idx="0">
                  <c:v>4.17</c:v>
                </c:pt>
                <c:pt idx="1">
                  <c:v>5.1599999999999975</c:v>
                </c:pt>
                <c:pt idx="2">
                  <c:v>4.57</c:v>
                </c:pt>
                <c:pt idx="3">
                  <c:v>4.41</c:v>
                </c:pt>
                <c:pt idx="4">
                  <c:v>5.6099999999999985</c:v>
                </c:pt>
                <c:pt idx="5">
                  <c:v>5.53</c:v>
                </c:pt>
                <c:pt idx="6">
                  <c:v>5.94</c:v>
                </c:pt>
                <c:pt idx="7">
                  <c:v>5.88</c:v>
                </c:pt>
                <c:pt idx="8">
                  <c:v>6.78</c:v>
                </c:pt>
                <c:pt idx="9">
                  <c:v>6.8199999999999985</c:v>
                </c:pt>
                <c:pt idx="10">
                  <c:v>7.0283801355783115</c:v>
                </c:pt>
                <c:pt idx="11">
                  <c:v>7.1759393758657781</c:v>
                </c:pt>
              </c:numCache>
            </c:numRef>
          </c:val>
        </c:ser>
        <c:ser>
          <c:idx val="1"/>
          <c:order val="1"/>
          <c:tx>
            <c:v>蚌埠市 Bengbu</c:v>
          </c:tx>
          <c:cat>
            <c:numRef>
              <c:f>Sheet1!$G$31:$G$42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Sheet1!$B$16:$B$27</c:f>
              <c:numCache>
                <c:formatCode>0.00_ </c:formatCode>
                <c:ptCount val="12"/>
                <c:pt idx="0">
                  <c:v>4.07</c:v>
                </c:pt>
                <c:pt idx="1">
                  <c:v>4.22</c:v>
                </c:pt>
                <c:pt idx="2">
                  <c:v>4.1399999999999997</c:v>
                </c:pt>
                <c:pt idx="3">
                  <c:v>2.68</c:v>
                </c:pt>
                <c:pt idx="4">
                  <c:v>5.0999999999999996</c:v>
                </c:pt>
                <c:pt idx="5">
                  <c:v>5.05</c:v>
                </c:pt>
                <c:pt idx="6">
                  <c:v>5.64</c:v>
                </c:pt>
                <c:pt idx="7">
                  <c:v>5.48</c:v>
                </c:pt>
                <c:pt idx="8">
                  <c:v>5.87</c:v>
                </c:pt>
                <c:pt idx="9">
                  <c:v>5.88</c:v>
                </c:pt>
                <c:pt idx="10">
                  <c:v>5.9766763848396653</c:v>
                </c:pt>
                <c:pt idx="11">
                  <c:v>5.9877478343777764</c:v>
                </c:pt>
              </c:numCache>
            </c:numRef>
          </c:val>
        </c:ser>
        <c:ser>
          <c:idx val="2"/>
          <c:order val="2"/>
          <c:tx>
            <c:v>阜阳市 Fuyang</c:v>
          </c:tx>
          <c:cat>
            <c:numRef>
              <c:f>Sheet1!$G$31:$G$42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Sheet1!$B$31:$B$42</c:f>
              <c:numCache>
                <c:formatCode>0.00_ </c:formatCode>
                <c:ptCount val="12"/>
                <c:pt idx="0">
                  <c:v>4.26</c:v>
                </c:pt>
                <c:pt idx="1">
                  <c:v>4.88</c:v>
                </c:pt>
                <c:pt idx="2">
                  <c:v>4.01</c:v>
                </c:pt>
                <c:pt idx="3">
                  <c:v>3.3899999999999997</c:v>
                </c:pt>
                <c:pt idx="4">
                  <c:v>5.3</c:v>
                </c:pt>
                <c:pt idx="5">
                  <c:v>4.87</c:v>
                </c:pt>
                <c:pt idx="6">
                  <c:v>5.3599999999999985</c:v>
                </c:pt>
                <c:pt idx="7">
                  <c:v>5.49</c:v>
                </c:pt>
                <c:pt idx="8">
                  <c:v>6.08</c:v>
                </c:pt>
                <c:pt idx="9">
                  <c:v>6.1</c:v>
                </c:pt>
                <c:pt idx="10">
                  <c:v>6.2832395570312354</c:v>
                </c:pt>
                <c:pt idx="11">
                  <c:v>6.2716294487641591</c:v>
                </c:pt>
              </c:numCache>
            </c:numRef>
          </c:val>
        </c:ser>
        <c:ser>
          <c:idx val="3"/>
          <c:order val="3"/>
          <c:tx>
            <c:v>宿州市 Suzhou</c:v>
          </c:tx>
          <c:cat>
            <c:numRef>
              <c:f>Sheet1!$G$31:$G$42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Sheet1!$B$46:$B$57</c:f>
              <c:numCache>
                <c:formatCode>0.00_ </c:formatCode>
                <c:ptCount val="12"/>
                <c:pt idx="0">
                  <c:v>3.7</c:v>
                </c:pt>
                <c:pt idx="1">
                  <c:v>4.9700000000000024</c:v>
                </c:pt>
                <c:pt idx="2">
                  <c:v>4.26</c:v>
                </c:pt>
                <c:pt idx="3">
                  <c:v>3.8499999999999988</c:v>
                </c:pt>
                <c:pt idx="4">
                  <c:v>5.3599999999999985</c:v>
                </c:pt>
                <c:pt idx="5">
                  <c:v>4.95</c:v>
                </c:pt>
                <c:pt idx="6">
                  <c:v>5.79</c:v>
                </c:pt>
                <c:pt idx="7">
                  <c:v>5.5</c:v>
                </c:pt>
                <c:pt idx="8">
                  <c:v>5.94</c:v>
                </c:pt>
                <c:pt idx="9">
                  <c:v>5.88</c:v>
                </c:pt>
                <c:pt idx="10">
                  <c:v>6.0117484070511464</c:v>
                </c:pt>
                <c:pt idx="11">
                  <c:v>6.0133033011895574</c:v>
                </c:pt>
              </c:numCache>
            </c:numRef>
          </c:val>
        </c:ser>
        <c:ser>
          <c:idx val="4"/>
          <c:order val="4"/>
          <c:tx>
            <c:v>淮南市 Huainan</c:v>
          </c:tx>
          <c:spPr>
            <a:ln>
              <a:solidFill>
                <a:srgbClr val="FF0000"/>
              </a:solidFill>
            </a:ln>
          </c:spPr>
          <c:dPt>
            <c:idx val="1"/>
            <c:marker>
              <c:spPr>
                <a:ln>
                  <a:solidFill>
                    <a:schemeClr val="accent1"/>
                  </a:solidFill>
                </a:ln>
              </c:spPr>
            </c:marker>
          </c:dPt>
          <c:cat>
            <c:numRef>
              <c:f>Sheet1!$G$31:$G$42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Sheet1!$B$61:$B$72</c:f>
              <c:numCache>
                <c:formatCode>0.00_ </c:formatCode>
                <c:ptCount val="12"/>
                <c:pt idx="0">
                  <c:v>3.4</c:v>
                </c:pt>
                <c:pt idx="1">
                  <c:v>2.8899999999999997</c:v>
                </c:pt>
                <c:pt idx="2">
                  <c:v>3.9899999999999998</c:v>
                </c:pt>
                <c:pt idx="3">
                  <c:v>2.44</c:v>
                </c:pt>
                <c:pt idx="4">
                  <c:v>4.95</c:v>
                </c:pt>
                <c:pt idx="5">
                  <c:v>4.8499999999999996</c:v>
                </c:pt>
                <c:pt idx="6">
                  <c:v>5.4700000000000024</c:v>
                </c:pt>
                <c:pt idx="7">
                  <c:v>5.34</c:v>
                </c:pt>
                <c:pt idx="8">
                  <c:v>5.7</c:v>
                </c:pt>
                <c:pt idx="9">
                  <c:v>5.88</c:v>
                </c:pt>
                <c:pt idx="10">
                  <c:v>5.98455898042715</c:v>
                </c:pt>
                <c:pt idx="11">
                  <c:v>5.9803509926086527</c:v>
                </c:pt>
              </c:numCache>
            </c:numRef>
          </c:val>
        </c:ser>
        <c:ser>
          <c:idx val="5"/>
          <c:order val="5"/>
          <c:tx>
            <c:v>淮北市 Huaibei</c:v>
          </c:tx>
          <c:cat>
            <c:numRef>
              <c:f>Sheet1!$G$31:$G$42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Sheet1!$B$75:$B$86</c:f>
              <c:numCache>
                <c:formatCode>0.00_ </c:formatCode>
                <c:ptCount val="12"/>
                <c:pt idx="0">
                  <c:v>3.69</c:v>
                </c:pt>
                <c:pt idx="1">
                  <c:v>5.2700000000000014</c:v>
                </c:pt>
                <c:pt idx="2">
                  <c:v>4.6599999999999975</c:v>
                </c:pt>
                <c:pt idx="3">
                  <c:v>4.28</c:v>
                </c:pt>
                <c:pt idx="4">
                  <c:v>5.38</c:v>
                </c:pt>
                <c:pt idx="5">
                  <c:v>5.33</c:v>
                </c:pt>
                <c:pt idx="6">
                  <c:v>6.05</c:v>
                </c:pt>
                <c:pt idx="7">
                  <c:v>5.87</c:v>
                </c:pt>
                <c:pt idx="8">
                  <c:v>6.4300000000000024</c:v>
                </c:pt>
                <c:pt idx="9">
                  <c:v>6.4</c:v>
                </c:pt>
                <c:pt idx="10">
                  <c:v>6.54086634929378</c:v>
                </c:pt>
                <c:pt idx="11">
                  <c:v>6.4913439298480702</c:v>
                </c:pt>
              </c:numCache>
            </c:numRef>
          </c:val>
        </c:ser>
        <c:marker val="1"/>
        <c:axId val="47732992"/>
        <c:axId val="47742976"/>
      </c:lineChart>
      <c:catAx>
        <c:axId val="47732992"/>
        <c:scaling>
          <c:orientation val="minMax"/>
        </c:scaling>
        <c:axPos val="b"/>
        <c:numFmt formatCode="General" sourceLinked="1"/>
        <c:tickLblPos val="nextTo"/>
        <c:crossAx val="47742976"/>
        <c:crosses val="autoZero"/>
        <c:auto val="1"/>
        <c:lblAlgn val="ctr"/>
        <c:lblOffset val="100"/>
      </c:catAx>
      <c:valAx>
        <c:axId val="47742976"/>
        <c:scaling>
          <c:orientation val="minMax"/>
        </c:scaling>
        <c:axPos val="l"/>
        <c:majorGridlines/>
        <c:numFmt formatCode="0.00_ " sourceLinked="1"/>
        <c:tickLblPos val="nextTo"/>
        <c:crossAx val="47732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46698447569557"/>
          <c:y val="0.28657215366520716"/>
          <c:w val="0.28553301552430371"/>
          <c:h val="0.42685569266958739"/>
        </c:manualLayout>
      </c:layout>
      <c:txPr>
        <a:bodyPr/>
        <a:lstStyle/>
        <a:p>
          <a:pPr>
            <a:defRPr sz="1500"/>
          </a:pPr>
          <a:endParaRPr lang="zh-CN"/>
        </a:p>
      </c:txPr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16654519381219493"/>
          <c:y val="5.0010890087932122E-2"/>
          <c:w val="0.66982688517673805"/>
          <c:h val="0.81203378828413253"/>
        </c:manualLayout>
      </c:layout>
      <c:lineChart>
        <c:grouping val="standard"/>
        <c:ser>
          <c:idx val="0"/>
          <c:order val="0"/>
          <c:tx>
            <c:v>亳州市</c:v>
          </c:tx>
          <c:marker>
            <c:symbol val="none"/>
          </c:marker>
          <c:cat>
            <c:numRef>
              <c:f>Sheet1!$G$1:$G$12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Sheet1!$A$1:$A$12</c:f>
              <c:numCache>
                <c:formatCode>General</c:formatCode>
                <c:ptCount val="12"/>
                <c:pt idx="0">
                  <c:v>243369</c:v>
                </c:pt>
                <c:pt idx="1">
                  <c:v>240137</c:v>
                </c:pt>
                <c:pt idx="2">
                  <c:v>248350</c:v>
                </c:pt>
                <c:pt idx="3">
                  <c:v>250695</c:v>
                </c:pt>
                <c:pt idx="4">
                  <c:v>281441</c:v>
                </c:pt>
                <c:pt idx="5">
                  <c:v>284855</c:v>
                </c:pt>
                <c:pt idx="6">
                  <c:v>299470</c:v>
                </c:pt>
                <c:pt idx="7">
                  <c:v>300710</c:v>
                </c:pt>
                <c:pt idx="8">
                  <c:v>289100</c:v>
                </c:pt>
                <c:pt idx="9">
                  <c:v>293283</c:v>
                </c:pt>
                <c:pt idx="10">
                  <c:v>299720</c:v>
                </c:pt>
                <c:pt idx="11">
                  <c:v>300955</c:v>
                </c:pt>
              </c:numCache>
            </c:numRef>
          </c:val>
        </c:ser>
        <c:ser>
          <c:idx val="3"/>
          <c:order val="1"/>
          <c:tx>
            <c:v>蚌埠市</c:v>
          </c:tx>
          <c:marker>
            <c:symbol val="none"/>
          </c:marker>
          <c:cat>
            <c:numRef>
              <c:f>Sheet1!$G$1:$G$12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Sheet1!$D$1:$D$12</c:f>
              <c:numCache>
                <c:formatCode>General</c:formatCode>
                <c:ptCount val="12"/>
                <c:pt idx="0">
                  <c:v>269494</c:v>
                </c:pt>
                <c:pt idx="1">
                  <c:v>235934</c:v>
                </c:pt>
                <c:pt idx="2">
                  <c:v>268512</c:v>
                </c:pt>
                <c:pt idx="3">
                  <c:v>235559</c:v>
                </c:pt>
                <c:pt idx="4">
                  <c:v>240857</c:v>
                </c:pt>
                <c:pt idx="5">
                  <c:v>243510</c:v>
                </c:pt>
                <c:pt idx="6">
                  <c:v>248875</c:v>
                </c:pt>
                <c:pt idx="7">
                  <c:v>261714</c:v>
                </c:pt>
                <c:pt idx="8">
                  <c:v>267122</c:v>
                </c:pt>
                <c:pt idx="9">
                  <c:v>275375</c:v>
                </c:pt>
                <c:pt idx="10">
                  <c:v>284314</c:v>
                </c:pt>
                <c:pt idx="11">
                  <c:v>292527</c:v>
                </c:pt>
              </c:numCache>
            </c:numRef>
          </c:val>
        </c:ser>
        <c:ser>
          <c:idx val="4"/>
          <c:order val="2"/>
          <c:tx>
            <c:v>阜阳市</c:v>
          </c:tx>
          <c:marker>
            <c:symbol val="none"/>
          </c:marker>
          <c:cat>
            <c:numRef>
              <c:f>Sheet1!$G$1:$G$12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Sheet1!$E$1:$E$12</c:f>
              <c:numCache>
                <c:formatCode>General</c:formatCode>
                <c:ptCount val="12"/>
                <c:pt idx="0">
                  <c:v>272498</c:v>
                </c:pt>
                <c:pt idx="1">
                  <c:v>301378</c:v>
                </c:pt>
                <c:pt idx="2">
                  <c:v>312438</c:v>
                </c:pt>
                <c:pt idx="3">
                  <c:v>318854</c:v>
                </c:pt>
                <c:pt idx="4">
                  <c:v>316804</c:v>
                </c:pt>
                <c:pt idx="5">
                  <c:v>333139</c:v>
                </c:pt>
                <c:pt idx="6">
                  <c:v>340071</c:v>
                </c:pt>
                <c:pt idx="7">
                  <c:v>364528</c:v>
                </c:pt>
                <c:pt idx="8">
                  <c:v>376961</c:v>
                </c:pt>
                <c:pt idx="9">
                  <c:v>363191</c:v>
                </c:pt>
                <c:pt idx="10">
                  <c:v>372903</c:v>
                </c:pt>
                <c:pt idx="11">
                  <c:v>381386</c:v>
                </c:pt>
              </c:numCache>
            </c:numRef>
          </c:val>
        </c:ser>
        <c:ser>
          <c:idx val="2"/>
          <c:order val="3"/>
          <c:tx>
            <c:v>宿州市</c:v>
          </c:tx>
          <c:marker>
            <c:symbol val="none"/>
          </c:marker>
          <c:cat>
            <c:numRef>
              <c:f>Sheet1!$G$1:$G$12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Sheet1!$C$1:$C$12</c:f>
              <c:numCache>
                <c:formatCode>General</c:formatCode>
                <c:ptCount val="12"/>
                <c:pt idx="0">
                  <c:v>246684</c:v>
                </c:pt>
                <c:pt idx="1">
                  <c:v>265180</c:v>
                </c:pt>
                <c:pt idx="2">
                  <c:v>270434</c:v>
                </c:pt>
                <c:pt idx="3">
                  <c:v>449393</c:v>
                </c:pt>
                <c:pt idx="4">
                  <c:v>292666</c:v>
                </c:pt>
                <c:pt idx="5">
                  <c:v>289077</c:v>
                </c:pt>
                <c:pt idx="6">
                  <c:v>288819</c:v>
                </c:pt>
                <c:pt idx="7">
                  <c:v>294703</c:v>
                </c:pt>
                <c:pt idx="8">
                  <c:v>289809</c:v>
                </c:pt>
                <c:pt idx="9">
                  <c:v>329138</c:v>
                </c:pt>
                <c:pt idx="10">
                  <c:v>330158</c:v>
                </c:pt>
                <c:pt idx="11">
                  <c:v>335391</c:v>
                </c:pt>
              </c:numCache>
            </c:numRef>
          </c:val>
        </c:ser>
        <c:ser>
          <c:idx val="5"/>
          <c:order val="4"/>
          <c:tx>
            <c:v>淮南市</c:v>
          </c:tx>
          <c:marker>
            <c:symbol val="none"/>
          </c:marker>
          <c:cat>
            <c:numRef>
              <c:f>Sheet1!$G$1:$G$12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Sheet1!$F$1:$F$12</c:f>
              <c:numCache>
                <c:formatCode>General</c:formatCode>
                <c:ptCount val="12"/>
                <c:pt idx="0">
                  <c:v>73068</c:v>
                </c:pt>
                <c:pt idx="1">
                  <c:v>72090</c:v>
                </c:pt>
                <c:pt idx="2">
                  <c:v>84703</c:v>
                </c:pt>
                <c:pt idx="3">
                  <c:v>77369</c:v>
                </c:pt>
                <c:pt idx="4">
                  <c:v>114197</c:v>
                </c:pt>
                <c:pt idx="5">
                  <c:v>119799</c:v>
                </c:pt>
                <c:pt idx="6">
                  <c:v>128906</c:v>
                </c:pt>
                <c:pt idx="7">
                  <c:v>131485</c:v>
                </c:pt>
                <c:pt idx="8">
                  <c:v>129411</c:v>
                </c:pt>
                <c:pt idx="9">
                  <c:v>131874</c:v>
                </c:pt>
                <c:pt idx="10">
                  <c:v>132655</c:v>
                </c:pt>
                <c:pt idx="11">
                  <c:v>134276</c:v>
                </c:pt>
              </c:numCache>
            </c:numRef>
          </c:val>
        </c:ser>
        <c:ser>
          <c:idx val="1"/>
          <c:order val="5"/>
          <c:tx>
            <c:v>淮北市</c:v>
          </c:tx>
          <c:marker>
            <c:symbol val="none"/>
          </c:marker>
          <c:cat>
            <c:numRef>
              <c:f>Sheet1!$G$1:$G$12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Sheet1!$B$1:$B$12</c:f>
              <c:numCache>
                <c:formatCode>General</c:formatCode>
                <c:ptCount val="12"/>
                <c:pt idx="0">
                  <c:v>65702</c:v>
                </c:pt>
                <c:pt idx="1">
                  <c:v>70416</c:v>
                </c:pt>
                <c:pt idx="2">
                  <c:v>72912</c:v>
                </c:pt>
                <c:pt idx="3">
                  <c:v>78549</c:v>
                </c:pt>
                <c:pt idx="4">
                  <c:v>77256</c:v>
                </c:pt>
                <c:pt idx="5">
                  <c:v>81337</c:v>
                </c:pt>
                <c:pt idx="6">
                  <c:v>82965</c:v>
                </c:pt>
                <c:pt idx="7">
                  <c:v>87271</c:v>
                </c:pt>
                <c:pt idx="8">
                  <c:v>87579</c:v>
                </c:pt>
                <c:pt idx="9">
                  <c:v>83176</c:v>
                </c:pt>
                <c:pt idx="10">
                  <c:v>85520</c:v>
                </c:pt>
                <c:pt idx="11">
                  <c:v>97633</c:v>
                </c:pt>
              </c:numCache>
            </c:numRef>
          </c:val>
        </c:ser>
        <c:marker val="1"/>
        <c:axId val="48169728"/>
        <c:axId val="48171264"/>
      </c:lineChart>
      <c:catAx>
        <c:axId val="48169728"/>
        <c:scaling>
          <c:orientation val="minMax"/>
        </c:scaling>
        <c:axPos val="b"/>
        <c:numFmt formatCode="General" sourceLinked="1"/>
        <c:tickLblPos val="nextTo"/>
        <c:crossAx val="48171264"/>
        <c:crosses val="autoZero"/>
        <c:auto val="1"/>
        <c:lblAlgn val="ctr"/>
        <c:lblOffset val="100"/>
      </c:catAx>
      <c:valAx>
        <c:axId val="48171264"/>
        <c:scaling>
          <c:orientation val="minMax"/>
        </c:scaling>
        <c:axPos val="l"/>
        <c:majorGridlines/>
        <c:numFmt formatCode="General" sourceLinked="1"/>
        <c:tickLblPos val="nextTo"/>
        <c:crossAx val="48169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43250839726337"/>
          <c:y val="0.23213200973750533"/>
          <c:w val="0.12816447763778896"/>
          <c:h val="0.58534803638477884"/>
        </c:manualLayout>
      </c:layout>
      <c:txPr>
        <a:bodyPr/>
        <a:lstStyle/>
        <a:p>
          <a:pPr>
            <a:defRPr sz="1100"/>
          </a:pPr>
          <a:endParaRPr lang="zh-CN"/>
        </a:p>
      </c:txPr>
    </c:legend>
    <c:plotVisOnly val="1"/>
  </c:chart>
  <c:spPr>
    <a:solidFill>
      <a:prstClr val="white"/>
    </a:solidFill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>
        <c:manualLayout>
          <c:layoutTarget val="inner"/>
          <c:xMode val="edge"/>
          <c:yMode val="edge"/>
          <c:x val="0.10662380092286626"/>
          <c:y val="2.866288316608874E-2"/>
          <c:w val="0.88770911437057642"/>
          <c:h val="0.84723583153690385"/>
        </c:manualLayout>
      </c:layout>
      <c:lineChart>
        <c:grouping val="standard"/>
        <c:ser>
          <c:idx val="0"/>
          <c:order val="0"/>
          <c:cat>
            <c:numRef>
              <c:f>Sheet3!$O$39:$O$65</c:f>
              <c:numCache>
                <c:formatCode>General</c:formatCode>
                <c:ptCount val="27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</c:numCache>
            </c:numRef>
          </c:cat>
          <c:val>
            <c:numRef>
              <c:f>Sheet3!$P$39:$P$65</c:f>
              <c:numCache>
                <c:formatCode>General</c:formatCode>
                <c:ptCount val="27"/>
                <c:pt idx="0">
                  <c:v>3105</c:v>
                </c:pt>
                <c:pt idx="1">
                  <c:v>3360</c:v>
                </c:pt>
                <c:pt idx="2">
                  <c:v>3585</c:v>
                </c:pt>
                <c:pt idx="3">
                  <c:v>3360</c:v>
                </c:pt>
                <c:pt idx="4">
                  <c:v>2910</c:v>
                </c:pt>
                <c:pt idx="5">
                  <c:v>2880</c:v>
                </c:pt>
                <c:pt idx="6">
                  <c:v>1530</c:v>
                </c:pt>
                <c:pt idx="7">
                  <c:v>3439</c:v>
                </c:pt>
                <c:pt idx="8">
                  <c:v>3522</c:v>
                </c:pt>
                <c:pt idx="9">
                  <c:v>3507</c:v>
                </c:pt>
                <c:pt idx="10">
                  <c:v>3622</c:v>
                </c:pt>
                <c:pt idx="11">
                  <c:v>4403</c:v>
                </c:pt>
                <c:pt idx="12">
                  <c:v>2858</c:v>
                </c:pt>
                <c:pt idx="13">
                  <c:v>4144</c:v>
                </c:pt>
                <c:pt idx="14">
                  <c:v>3325</c:v>
                </c:pt>
                <c:pt idx="15">
                  <c:v>3783</c:v>
                </c:pt>
                <c:pt idx="16">
                  <c:v>3324</c:v>
                </c:pt>
                <c:pt idx="17">
                  <c:v>3195</c:v>
                </c:pt>
                <c:pt idx="18">
                  <c:v>3836</c:v>
                </c:pt>
                <c:pt idx="19">
                  <c:v>4312</c:v>
                </c:pt>
                <c:pt idx="20">
                  <c:v>4062</c:v>
                </c:pt>
                <c:pt idx="21">
                  <c:v>4530</c:v>
                </c:pt>
                <c:pt idx="22">
                  <c:v>4769</c:v>
                </c:pt>
                <c:pt idx="23">
                  <c:v>4977</c:v>
                </c:pt>
                <c:pt idx="24">
                  <c:v>4998</c:v>
                </c:pt>
                <c:pt idx="25">
                  <c:v>5101</c:v>
                </c:pt>
                <c:pt idx="26">
                  <c:v>5102</c:v>
                </c:pt>
              </c:numCache>
            </c:numRef>
          </c:val>
        </c:ser>
        <c:marker val="1"/>
        <c:axId val="48224128"/>
        <c:axId val="48225664"/>
      </c:lineChart>
      <c:catAx>
        <c:axId val="48224128"/>
        <c:scaling>
          <c:orientation val="minMax"/>
        </c:scaling>
        <c:axPos val="b"/>
        <c:numFmt formatCode="General" sourceLinked="1"/>
        <c:tickLblPos val="nextTo"/>
        <c:crossAx val="48225664"/>
        <c:crosses val="autoZero"/>
        <c:auto val="1"/>
        <c:lblAlgn val="ctr"/>
        <c:lblOffset val="100"/>
        <c:tickLblSkip val="5"/>
      </c:catAx>
      <c:valAx>
        <c:axId val="48225664"/>
        <c:scaling>
          <c:orientation val="minMax"/>
        </c:scaling>
        <c:axPos val="l"/>
        <c:majorGridlines/>
        <c:numFmt formatCode="General" sourceLinked="1"/>
        <c:tickLblPos val="nextTo"/>
        <c:crossAx val="48224128"/>
        <c:crosses val="autoZero"/>
        <c:crossBetween val="between"/>
      </c:valAx>
      <c:spPr>
        <a:solidFill>
          <a:schemeClr val="bg1"/>
        </a:solidFill>
      </c:spPr>
    </c:plotArea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1A575-1158-46F6-84BD-C59E6D5883E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C12BE81-1545-446D-A5CA-58F1FFFB789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sz="2000" baseline="0" dirty="0">
            <a:latin typeface="SimSun" pitchFamily="2" charset="-122"/>
            <a:ea typeface="ヒラギノ角ゴ Pro W3"/>
          </a:endParaRPr>
        </a:p>
      </dgm:t>
    </dgm:pt>
    <dgm:pt modelId="{4ACDDAA4-45C9-49B7-892B-5E5A8F62A597}" type="parTrans" cxnId="{E1BA26F9-0A15-4AF5-B3EF-70226F5683F0}">
      <dgm:prSet/>
      <dgm:spPr/>
      <dgm:t>
        <a:bodyPr/>
        <a:lstStyle/>
        <a:p>
          <a:endParaRPr lang="en-GB"/>
        </a:p>
      </dgm:t>
    </dgm:pt>
    <dgm:pt modelId="{C33F7C07-FDE6-46D8-B4F0-AB37AA8FF456}" type="sibTrans" cxnId="{E1BA26F9-0A15-4AF5-B3EF-70226F5683F0}">
      <dgm:prSet/>
      <dgm:spPr/>
      <dgm:t>
        <a:bodyPr/>
        <a:lstStyle/>
        <a:p>
          <a:endParaRPr lang="en-GB"/>
        </a:p>
      </dgm:t>
    </dgm:pt>
    <dgm:pt modelId="{53B5A1D5-B98F-4AAC-9196-3D8DE170F47B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sz="3200" dirty="0"/>
        </a:p>
      </dgm:t>
    </dgm:pt>
    <dgm:pt modelId="{2B81B6BA-D770-4615-BCD8-15D857C0EF55}" type="parTrans" cxnId="{416F12F8-C625-40A0-A014-46AE02ADB781}">
      <dgm:prSet/>
      <dgm:spPr/>
      <dgm:t>
        <a:bodyPr/>
        <a:lstStyle/>
        <a:p>
          <a:endParaRPr lang="en-GB"/>
        </a:p>
      </dgm:t>
    </dgm:pt>
    <dgm:pt modelId="{0E8A607A-142E-4133-9D9A-9F68A1BB2055}" type="sibTrans" cxnId="{416F12F8-C625-40A0-A014-46AE02ADB781}">
      <dgm:prSet/>
      <dgm:spPr/>
      <dgm:t>
        <a:bodyPr/>
        <a:lstStyle/>
        <a:p>
          <a:endParaRPr lang="en-GB"/>
        </a:p>
      </dgm:t>
    </dgm:pt>
    <dgm:pt modelId="{C136680F-CE16-4F3D-A478-19D8EA763450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FF4B6550-A1F5-40B1-ACC8-9C17AC48648C}" type="parTrans" cxnId="{63A384DA-6723-4C68-B8DF-8A74A9D2C018}">
      <dgm:prSet/>
      <dgm:spPr/>
      <dgm:t>
        <a:bodyPr/>
        <a:lstStyle/>
        <a:p>
          <a:endParaRPr lang="en-GB"/>
        </a:p>
      </dgm:t>
    </dgm:pt>
    <dgm:pt modelId="{DE295EFB-15A3-4DB2-9E93-8DC7C56B4928}" type="sibTrans" cxnId="{63A384DA-6723-4C68-B8DF-8A74A9D2C018}">
      <dgm:prSet/>
      <dgm:spPr/>
      <dgm:t>
        <a:bodyPr/>
        <a:lstStyle/>
        <a:p>
          <a:endParaRPr lang="en-GB"/>
        </a:p>
      </dgm:t>
    </dgm:pt>
    <dgm:pt modelId="{F2C7FE0A-327F-4C6B-814C-4614B931FBF5}">
      <dgm:prSet custT="1"/>
      <dgm:spPr/>
      <dgm:t>
        <a:bodyPr/>
        <a:lstStyle/>
        <a:p>
          <a:endParaRPr lang="nl-BE" sz="1400" dirty="0" smtClean="0"/>
        </a:p>
        <a:p>
          <a:endParaRPr lang="nl-BE" sz="1400" dirty="0" smtClean="0"/>
        </a:p>
        <a:p>
          <a:r>
            <a:rPr lang="zh-CN" altLang="zh-CN" sz="3200" b="1" dirty="0" smtClean="0">
              <a:solidFill>
                <a:schemeClr val="accent6">
                  <a:lumMod val="75000"/>
                </a:schemeClr>
              </a:solidFill>
            </a:rPr>
            <a:t>谢谢</a:t>
          </a:r>
          <a:endParaRPr lang="nl-BE" altLang="zh-CN" sz="32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nl-BE" altLang="zh-CN" sz="3200" b="1" dirty="0" smtClean="0">
              <a:solidFill>
                <a:schemeClr val="accent6">
                  <a:lumMod val="75000"/>
                </a:schemeClr>
              </a:solidFill>
            </a:rPr>
            <a:t>Grazie</a:t>
          </a:r>
        </a:p>
        <a:p>
          <a:r>
            <a:rPr lang="nl-BE" altLang="zh-CN" sz="3200" b="1" dirty="0" smtClean="0">
              <a:solidFill>
                <a:schemeClr val="accent6">
                  <a:lumMod val="75000"/>
                </a:schemeClr>
              </a:solidFill>
            </a:rPr>
            <a:t>Merci</a:t>
          </a:r>
        </a:p>
        <a:p>
          <a:r>
            <a:rPr lang="nl-BE" altLang="zh-CN" sz="3200" b="1" dirty="0" smtClean="0">
              <a:solidFill>
                <a:schemeClr val="accent6">
                  <a:lumMod val="75000"/>
                </a:schemeClr>
              </a:solidFill>
            </a:rPr>
            <a:t>Bedankt</a:t>
          </a:r>
        </a:p>
        <a:p>
          <a:r>
            <a:rPr lang="ar-AE" sz="3200" b="1" dirty="0" smtClean="0">
              <a:solidFill>
                <a:schemeClr val="accent6">
                  <a:lumMod val="75000"/>
                </a:schemeClr>
              </a:solidFill>
            </a:rPr>
            <a:t>شكرا</a:t>
          </a:r>
          <a:r>
            <a:rPr lang="sw-KE" sz="3200" dirty="0" smtClean="0">
              <a:solidFill>
                <a:schemeClr val="accent6">
                  <a:lumMod val="75000"/>
                </a:schemeClr>
              </a:solidFill>
            </a:rPr>
            <a:t/>
          </a:r>
          <a:br>
            <a:rPr lang="sw-KE" sz="3200" dirty="0" smtClean="0">
              <a:solidFill>
                <a:schemeClr val="accent6">
                  <a:lumMod val="75000"/>
                </a:schemeClr>
              </a:solidFill>
            </a:rPr>
          </a:br>
          <a:endParaRPr lang="nl-BE" altLang="zh-CN" sz="3200" b="1" dirty="0" smtClean="0">
            <a:solidFill>
              <a:schemeClr val="accent6">
                <a:lumMod val="75000"/>
              </a:schemeClr>
            </a:solidFill>
          </a:endParaRPr>
        </a:p>
        <a:p>
          <a:endParaRPr lang="en-GB" sz="1400" b="1" dirty="0"/>
        </a:p>
      </dgm:t>
    </dgm:pt>
    <dgm:pt modelId="{FA59B8C6-147D-4F61-A23E-611881A76C6B}" type="parTrans" cxnId="{6BFE9A02-0716-4896-A0AE-C8EE110330E4}">
      <dgm:prSet/>
      <dgm:spPr/>
      <dgm:t>
        <a:bodyPr/>
        <a:lstStyle/>
        <a:p>
          <a:endParaRPr lang="en-GB"/>
        </a:p>
      </dgm:t>
    </dgm:pt>
    <dgm:pt modelId="{067A449B-28D4-4413-BC25-2E7B7D9ECC57}" type="sibTrans" cxnId="{6BFE9A02-0716-4896-A0AE-C8EE110330E4}">
      <dgm:prSet/>
      <dgm:spPr/>
      <dgm:t>
        <a:bodyPr/>
        <a:lstStyle/>
        <a:p>
          <a:endParaRPr lang="en-GB"/>
        </a:p>
      </dgm:t>
    </dgm:pt>
    <dgm:pt modelId="{72E44A0D-F0AB-42D8-BA8C-AC26892B2830}" type="pres">
      <dgm:prSet presAssocID="{BF11A575-1158-46F6-84BD-C59E6D5883EE}" presName="compositeShape" presStyleCnt="0">
        <dgm:presLayoutVars>
          <dgm:chMax val="7"/>
          <dgm:dir/>
          <dgm:resizeHandles val="exact"/>
        </dgm:presLayoutVars>
      </dgm:prSet>
      <dgm:spPr/>
    </dgm:pt>
    <dgm:pt modelId="{336CB5D1-44C4-4D5C-8FE2-9C1A20E04E23}" type="pres">
      <dgm:prSet presAssocID="{EC12BE81-1545-446D-A5CA-58F1FFFB7894}" presName="circ1" presStyleLbl="vennNode1" presStyleIdx="0" presStyleCnt="4"/>
      <dgm:spPr/>
      <dgm:t>
        <a:bodyPr/>
        <a:lstStyle/>
        <a:p>
          <a:endParaRPr lang="en-GB"/>
        </a:p>
      </dgm:t>
    </dgm:pt>
    <dgm:pt modelId="{7EEA698B-0E7E-4BD7-90EE-7D987F38B55A}" type="pres">
      <dgm:prSet presAssocID="{EC12BE81-1545-446D-A5CA-58F1FFFB789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C5B46F-0BB7-44D3-904B-6791FEB8B466}" type="pres">
      <dgm:prSet presAssocID="{F2C7FE0A-327F-4C6B-814C-4614B931FBF5}" presName="circ2" presStyleLbl="vennNode1" presStyleIdx="1" presStyleCnt="4" custScaleX="221424" custLinFactNeighborX="7530" custLinFactNeighborY="-2208"/>
      <dgm:spPr/>
      <dgm:t>
        <a:bodyPr/>
        <a:lstStyle/>
        <a:p>
          <a:endParaRPr lang="en-GB"/>
        </a:p>
      </dgm:t>
    </dgm:pt>
    <dgm:pt modelId="{3AB7D7DE-8422-46E1-88E2-E64D6A49C547}" type="pres">
      <dgm:prSet presAssocID="{F2C7FE0A-327F-4C6B-814C-4614B931FBF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8E3B60-E1C5-4FE2-906E-8D62A915C680}" type="pres">
      <dgm:prSet presAssocID="{53B5A1D5-B98F-4AAC-9196-3D8DE170F47B}" presName="circ3" presStyleLbl="vennNode1" presStyleIdx="2" presStyleCnt="4"/>
      <dgm:spPr/>
      <dgm:t>
        <a:bodyPr/>
        <a:lstStyle/>
        <a:p>
          <a:endParaRPr lang="en-GB"/>
        </a:p>
      </dgm:t>
    </dgm:pt>
    <dgm:pt modelId="{D31A7956-8459-431C-BA6A-2F06F45FA778}" type="pres">
      <dgm:prSet presAssocID="{53B5A1D5-B98F-4AAC-9196-3D8DE170F4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7D0384-BB3E-4939-AC30-B81B4EF4AEBB}" type="pres">
      <dgm:prSet presAssocID="{C136680F-CE16-4F3D-A478-19D8EA763450}" presName="circ4" presStyleLbl="vennNode1" presStyleIdx="3" presStyleCnt="4" custLinFactNeighborX="707" custLinFactNeighborY="-2208"/>
      <dgm:spPr/>
      <dgm:t>
        <a:bodyPr/>
        <a:lstStyle/>
        <a:p>
          <a:endParaRPr lang="en-GB"/>
        </a:p>
      </dgm:t>
    </dgm:pt>
    <dgm:pt modelId="{0D43C6A5-C6B4-43C4-BD04-C337F8EA9876}" type="pres">
      <dgm:prSet presAssocID="{C136680F-CE16-4F3D-A478-19D8EA76345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D2B465-EF77-41E5-9A01-29462F887FF0}" type="presOf" srcId="{F2C7FE0A-327F-4C6B-814C-4614B931FBF5}" destId="{3AB7D7DE-8422-46E1-88E2-E64D6A49C547}" srcOrd="0" destOrd="0" presId="urn:microsoft.com/office/officeart/2005/8/layout/venn1"/>
    <dgm:cxn modelId="{60AC71EF-8F1A-463C-9AFA-FCB53B772AD5}" type="presOf" srcId="{C136680F-CE16-4F3D-A478-19D8EA763450}" destId="{C47D0384-BB3E-4939-AC30-B81B4EF4AEBB}" srcOrd="0" destOrd="0" presId="urn:microsoft.com/office/officeart/2005/8/layout/venn1"/>
    <dgm:cxn modelId="{6BFE9A02-0716-4896-A0AE-C8EE110330E4}" srcId="{BF11A575-1158-46F6-84BD-C59E6D5883EE}" destId="{F2C7FE0A-327F-4C6B-814C-4614B931FBF5}" srcOrd="1" destOrd="0" parTransId="{FA59B8C6-147D-4F61-A23E-611881A76C6B}" sibTransId="{067A449B-28D4-4413-BC25-2E7B7D9ECC57}"/>
    <dgm:cxn modelId="{6BDDEFB9-C654-48D2-8243-C3E715346D5B}" type="presOf" srcId="{EC12BE81-1545-446D-A5CA-58F1FFFB7894}" destId="{336CB5D1-44C4-4D5C-8FE2-9C1A20E04E23}" srcOrd="1" destOrd="0" presId="urn:microsoft.com/office/officeart/2005/8/layout/venn1"/>
    <dgm:cxn modelId="{78F293DE-04E5-4C41-806C-0A08734E6520}" type="presOf" srcId="{C136680F-CE16-4F3D-A478-19D8EA763450}" destId="{0D43C6A5-C6B4-43C4-BD04-C337F8EA9876}" srcOrd="1" destOrd="0" presId="urn:microsoft.com/office/officeart/2005/8/layout/venn1"/>
    <dgm:cxn modelId="{1FD6F438-49DD-4F5D-8389-A8CC9794C660}" type="presOf" srcId="{53B5A1D5-B98F-4AAC-9196-3D8DE170F47B}" destId="{7D8E3B60-E1C5-4FE2-906E-8D62A915C680}" srcOrd="0" destOrd="0" presId="urn:microsoft.com/office/officeart/2005/8/layout/venn1"/>
    <dgm:cxn modelId="{7209582A-71B0-4281-8BFD-E5772EB8B26E}" type="presOf" srcId="{53B5A1D5-B98F-4AAC-9196-3D8DE170F47B}" destId="{D31A7956-8459-431C-BA6A-2F06F45FA778}" srcOrd="1" destOrd="0" presId="urn:microsoft.com/office/officeart/2005/8/layout/venn1"/>
    <dgm:cxn modelId="{5A5A5E96-9615-406D-851B-33B2629C5484}" type="presOf" srcId="{F2C7FE0A-327F-4C6B-814C-4614B931FBF5}" destId="{AFC5B46F-0BB7-44D3-904B-6791FEB8B466}" srcOrd="1" destOrd="0" presId="urn:microsoft.com/office/officeart/2005/8/layout/venn1"/>
    <dgm:cxn modelId="{593770A2-A9EF-4DAC-9CA5-6102CE2D6E34}" type="presOf" srcId="{BF11A575-1158-46F6-84BD-C59E6D5883EE}" destId="{72E44A0D-F0AB-42D8-BA8C-AC26892B2830}" srcOrd="0" destOrd="0" presId="urn:microsoft.com/office/officeart/2005/8/layout/venn1"/>
    <dgm:cxn modelId="{63A384DA-6723-4C68-B8DF-8A74A9D2C018}" srcId="{BF11A575-1158-46F6-84BD-C59E6D5883EE}" destId="{C136680F-CE16-4F3D-A478-19D8EA763450}" srcOrd="3" destOrd="0" parTransId="{FF4B6550-A1F5-40B1-ACC8-9C17AC48648C}" sibTransId="{DE295EFB-15A3-4DB2-9E93-8DC7C56B4928}"/>
    <dgm:cxn modelId="{E1BA26F9-0A15-4AF5-B3EF-70226F5683F0}" srcId="{BF11A575-1158-46F6-84BD-C59E6D5883EE}" destId="{EC12BE81-1545-446D-A5CA-58F1FFFB7894}" srcOrd="0" destOrd="0" parTransId="{4ACDDAA4-45C9-49B7-892B-5E5A8F62A597}" sibTransId="{C33F7C07-FDE6-46D8-B4F0-AB37AA8FF456}"/>
    <dgm:cxn modelId="{8D571DAD-5CDD-4AEA-8E84-4BCCA1C826D8}" type="presOf" srcId="{EC12BE81-1545-446D-A5CA-58F1FFFB7894}" destId="{7EEA698B-0E7E-4BD7-90EE-7D987F38B55A}" srcOrd="0" destOrd="0" presId="urn:microsoft.com/office/officeart/2005/8/layout/venn1"/>
    <dgm:cxn modelId="{416F12F8-C625-40A0-A014-46AE02ADB781}" srcId="{BF11A575-1158-46F6-84BD-C59E6D5883EE}" destId="{53B5A1D5-B98F-4AAC-9196-3D8DE170F47B}" srcOrd="2" destOrd="0" parTransId="{2B81B6BA-D770-4615-BCD8-15D857C0EF55}" sibTransId="{0E8A607A-142E-4133-9D9A-9F68A1BB2055}"/>
    <dgm:cxn modelId="{F386C777-8C75-4673-A146-D4591A58E071}" type="presParOf" srcId="{72E44A0D-F0AB-42D8-BA8C-AC26892B2830}" destId="{336CB5D1-44C4-4D5C-8FE2-9C1A20E04E23}" srcOrd="0" destOrd="0" presId="urn:microsoft.com/office/officeart/2005/8/layout/venn1"/>
    <dgm:cxn modelId="{B0122E7C-23A5-49DF-BE46-96C08A545A6D}" type="presParOf" srcId="{72E44A0D-F0AB-42D8-BA8C-AC26892B2830}" destId="{7EEA698B-0E7E-4BD7-90EE-7D987F38B55A}" srcOrd="1" destOrd="0" presId="urn:microsoft.com/office/officeart/2005/8/layout/venn1"/>
    <dgm:cxn modelId="{703D6DDE-30F8-473F-8728-B88E1156AD02}" type="presParOf" srcId="{72E44A0D-F0AB-42D8-BA8C-AC26892B2830}" destId="{AFC5B46F-0BB7-44D3-904B-6791FEB8B466}" srcOrd="2" destOrd="0" presId="urn:microsoft.com/office/officeart/2005/8/layout/venn1"/>
    <dgm:cxn modelId="{0C790C6B-2397-4D8B-A356-CCB9075AED52}" type="presParOf" srcId="{72E44A0D-F0AB-42D8-BA8C-AC26892B2830}" destId="{3AB7D7DE-8422-46E1-88E2-E64D6A49C547}" srcOrd="3" destOrd="0" presId="urn:microsoft.com/office/officeart/2005/8/layout/venn1"/>
    <dgm:cxn modelId="{F703F7FD-C462-4EC6-A1A8-92D1AEEEFC35}" type="presParOf" srcId="{72E44A0D-F0AB-42D8-BA8C-AC26892B2830}" destId="{7D8E3B60-E1C5-4FE2-906E-8D62A915C680}" srcOrd="4" destOrd="0" presId="urn:microsoft.com/office/officeart/2005/8/layout/venn1"/>
    <dgm:cxn modelId="{BD676CAE-999D-4F2C-BA95-F7038F4FD480}" type="presParOf" srcId="{72E44A0D-F0AB-42D8-BA8C-AC26892B2830}" destId="{D31A7956-8459-431C-BA6A-2F06F45FA778}" srcOrd="5" destOrd="0" presId="urn:microsoft.com/office/officeart/2005/8/layout/venn1"/>
    <dgm:cxn modelId="{79AAE141-CE85-4A36-804A-01444B3CFA33}" type="presParOf" srcId="{72E44A0D-F0AB-42D8-BA8C-AC26892B2830}" destId="{C47D0384-BB3E-4939-AC30-B81B4EF4AEBB}" srcOrd="6" destOrd="0" presId="urn:microsoft.com/office/officeart/2005/8/layout/venn1"/>
    <dgm:cxn modelId="{C80815AB-AF06-4BD1-A8AD-A3AA964F6151}" type="presParOf" srcId="{72E44A0D-F0AB-42D8-BA8C-AC26892B2830}" destId="{0D43C6A5-C6B4-43C4-BD04-C337F8EA9876}" srcOrd="7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17D1194-E1A5-4A8A-87E4-E17C8AB48EEF}" type="datetimeFigureOut">
              <a:rPr lang="nl-BE" altLang="zh-CN"/>
              <a:pPr>
                <a:defRPr/>
              </a:pPr>
              <a:t>10/12/2012</a:t>
            </a:fld>
            <a:endParaRPr lang="en-GB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18084D4-B13D-4A57-99BF-E5FC97BE89C6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8CAB81-5FE8-4D9E-A572-1E0CD815DCB5}" type="datetimeFigureOut">
              <a:rPr lang="en-US" altLang="zh-CN"/>
              <a:pPr>
                <a:defRPr/>
              </a:pPr>
              <a:t>12/10/2012</a:t>
            </a:fld>
            <a:endParaRPr lang="en-US" altLang="zh-CN" sz="160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D4E3F2-0331-4AE4-B2DF-2C3B560FA5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192BF4-A366-448B-B41F-ED1340B5EF41}" type="datetimeFigureOut">
              <a:rPr lang="en-US" altLang="zh-CN"/>
              <a:pPr>
                <a:defRPr/>
              </a:pPr>
              <a:t>12/10/2012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C3534B-306B-4BF5-9C44-B5E20F9EC1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C48A0F-B0E3-498D-B3A4-A638C4591029}" type="datetimeFigureOut">
              <a:rPr lang="en-US" altLang="zh-CN"/>
              <a:pPr>
                <a:defRPr/>
              </a:pPr>
              <a:t>12/10/2012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AD6E66-ADFB-4B46-9940-E36F14DEC3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0B96B0-185A-4898-A9CF-919A23584130}" type="datetimeFigureOut">
              <a:rPr lang="en-US" altLang="zh-CN"/>
              <a:pPr>
                <a:defRPr/>
              </a:pPr>
              <a:t>12/10/2012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4A6317-E596-49D0-9284-DF84FA90B9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CEF2FA-8F77-482C-9766-8E3721CFC611}" type="datetimeFigureOut">
              <a:rPr lang="en-US" altLang="zh-CN"/>
              <a:pPr>
                <a:defRPr/>
              </a:pPr>
              <a:t>12/10/2012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78724E-0234-4553-B934-85CE9F1CE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96EEA5-AB63-4FAA-887E-B1A25B64CF1D}" type="datetimeFigureOut">
              <a:rPr lang="en-US" altLang="zh-CN"/>
              <a:pPr>
                <a:defRPr/>
              </a:pPr>
              <a:t>12/10/2012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7C2076-56F0-4B62-A5A6-E3B7CBB6B2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0DDDD4-413B-4D2E-94A4-820EEF37EBA8}" type="datetimeFigureOut">
              <a:rPr lang="en-US" altLang="zh-CN"/>
              <a:pPr>
                <a:defRPr/>
              </a:pPr>
              <a:t>12/10/2012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F38FFA-BB13-4634-940D-197E1D2E9B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304763-72DD-4986-A7FC-EFDFBCB71FA5}" type="datetimeFigureOut">
              <a:rPr lang="en-US" altLang="zh-CN"/>
              <a:pPr>
                <a:defRPr/>
              </a:pPr>
              <a:t>12/10/2012</a:t>
            </a:fld>
            <a:endParaRPr lang="en-US" altLang="zh-C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8EBC56-2CF7-4234-88D4-22E21C1554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051553-BAFA-4468-9B81-B2FAE0F742FF}" type="datetimeFigureOut">
              <a:rPr lang="en-US" altLang="zh-CN"/>
              <a:pPr>
                <a:defRPr/>
              </a:pPr>
              <a:t>12/10/2012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8ACA91-05FA-4CAD-9E7F-68CEEEEF48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0B8D04-1078-4882-B3F9-FE81FC6C785E}" type="datetimeFigureOut">
              <a:rPr lang="en-US" altLang="zh-CN"/>
              <a:pPr>
                <a:defRPr/>
              </a:pPr>
              <a:t>12/10/2012</a:t>
            </a:fld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3F49A8-3BAC-4A5B-AE61-34B1C357B1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EA6CB-AA0B-431B-A80B-EEBF480DCE31}" type="datetimeFigureOut">
              <a:rPr lang="en-US" altLang="zh-CN"/>
              <a:pPr>
                <a:defRPr/>
              </a:pPr>
              <a:t>12/10/2012</a:t>
            </a:fld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2E5312-C545-4D62-A4BB-28FE509537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ED36509-C7DE-45D5-BDE6-D34938443C4F}" type="datetimeFigureOut">
              <a:rPr lang="en-US" altLang="zh-CN"/>
              <a:pPr>
                <a:defRPr/>
              </a:pPr>
              <a:t>12/10/2012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3CA19A-7B4E-445A-9BBC-097F133084DF}" type="slidenum">
              <a:rPr lang="en-US" altLang="zh-CN"/>
              <a:pPr>
                <a:defRPr/>
              </a:pPr>
              <a:t>‹#›</a:t>
            </a:fld>
            <a:endParaRPr lang="en-US" altLang="zh-CN" sz="160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5" descr="wheat_Gre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19313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 descr="Logo_E-AGRI_Definitief_Transparant_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285750"/>
            <a:ext cx="17383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0" y="2124075"/>
            <a:ext cx="6643688" cy="150018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 of Wheat Yields Using Multiple Linear Regression Models in the </a:t>
            </a:r>
            <a:r>
              <a:rPr lang="en-US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Huaibei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Plain of China</a:t>
            </a:r>
            <a:endParaRPr lang="en-GB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  <a:cs typeface="Arial" pitchFamily="34" charset="0"/>
            </a:endParaRP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2428875" y="4286250"/>
            <a:ext cx="47958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2500" b="1">
                <a:solidFill>
                  <a:srgbClr val="002060"/>
                </a:solidFill>
              </a:rPr>
              <a:t>Beier Zhang (AIER - China )</a:t>
            </a:r>
          </a:p>
          <a:p>
            <a:r>
              <a:rPr lang="en-GB" altLang="zh-CN" sz="2500" b="1">
                <a:solidFill>
                  <a:srgbClr val="002060"/>
                </a:solidFill>
              </a:rPr>
              <a:t>Qinhan Dong (VITO - Belgium)</a:t>
            </a:r>
            <a:endParaRPr lang="en-GB" altLang="zh-CN" sz="2500">
              <a:solidFill>
                <a:srgbClr val="002060"/>
              </a:solidFill>
            </a:endParaRPr>
          </a:p>
        </p:txBody>
      </p:sp>
      <p:pic>
        <p:nvPicPr>
          <p:cNvPr id="13318" name="Picture 15" descr="FP7-gen-RGB-Transp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214313"/>
            <a:ext cx="16430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wheat_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43108" y="71414"/>
            <a:ext cx="5072098" cy="79692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tabLst>
                <a:tab pos="360363" algn="l"/>
              </a:tabLst>
            </a:pPr>
            <a:r>
              <a:rPr lang="en-US" altLang="zh-CN" sz="4000" b="1" dirty="0" smtClean="0">
                <a:solidFill>
                  <a:srgbClr val="15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Results</a:t>
            </a:r>
            <a:endParaRPr lang="en-US" altLang="zh-CN" sz="4000" b="1" dirty="0">
              <a:solidFill>
                <a:srgbClr val="154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8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32" y="198421"/>
            <a:ext cx="1452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P7-gen-RGB-Transp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91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500034" y="2357430"/>
          <a:ext cx="7715304" cy="350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373"/>
                <a:gridCol w="870065"/>
                <a:gridCol w="1233674"/>
                <a:gridCol w="2602755"/>
                <a:gridCol w="845758"/>
                <a:gridCol w="1160679"/>
              </a:tblGrid>
              <a:tr h="43690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Times New Roman"/>
                        </a:rPr>
                        <a:t>Prefecture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</a:rPr>
                        <a:t>Models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</a:rPr>
                        <a:t>R</a:t>
                      </a:r>
                      <a:r>
                        <a:rPr lang="en-US" sz="1800" b="0" i="0" u="none" strike="noStrike" baseline="30000" dirty="0">
                          <a:latin typeface="Times New Roman"/>
                        </a:rPr>
                        <a:t>2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+mn-cs"/>
                        </a:rPr>
                        <a:t>Absolute </a:t>
                      </a:r>
                    </a:p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+mn-cs"/>
                        </a:rPr>
                        <a:t>Error</a:t>
                      </a:r>
                      <a:endParaRPr kumimoji="0" lang="en-US" sz="1800" b="0" i="0" u="none" strike="noStrike" kern="1200" dirty="0">
                        <a:solidFill>
                          <a:schemeClr val="lt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</a:rPr>
                        <a:t>Constant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Times New Roman"/>
                        </a:rPr>
                        <a:t>CFI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latin typeface="Times New Roman"/>
                        </a:rPr>
                        <a:t>Σ</a:t>
                      </a:r>
                      <a:r>
                        <a:rPr lang="en-US" sz="1800" b="0" i="0" u="none" strike="noStrike" dirty="0">
                          <a:latin typeface="Times New Roman"/>
                        </a:rPr>
                        <a:t>NDVI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CN" alt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kumimoji="0" lang="zh-CN" altLang="en-US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42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Times New Roman"/>
                        </a:rPr>
                        <a:t>Bengbu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latin typeface="Times New Roman"/>
                        </a:rPr>
                        <a:t>-3.925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Times New Roman"/>
                        </a:rPr>
                        <a:t>+5.694*O2N2+1.934*F2F3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latin typeface="Times New Roman"/>
                        </a:rPr>
                        <a:t>0.804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0.299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Times New Roman"/>
                        </a:rPr>
                        <a:t>Bozhou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-5.040 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</a:rPr>
                        <a:t>+</a:t>
                      </a:r>
                      <a:r>
                        <a:rPr lang="en-US" sz="1800" b="0" i="0" u="none" strike="noStrike" dirty="0" smtClean="0">
                          <a:latin typeface="Times New Roman"/>
                        </a:rPr>
                        <a:t>0.031*CFI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Times New Roman"/>
                        </a:rPr>
                        <a:t>+7.376*N1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0.851 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0.291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Times New Roman"/>
                        </a:rPr>
                        <a:t>Fuyang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-8.265 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</a:rPr>
                        <a:t>+</a:t>
                      </a:r>
                      <a:r>
                        <a:rPr lang="en-US" sz="1800" b="0" i="0" u="none" strike="noStrike" dirty="0" smtClean="0">
                          <a:latin typeface="Times New Roman"/>
                        </a:rPr>
                        <a:t>0.029*CFI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Times New Roman"/>
                        </a:rPr>
                        <a:t>+</a:t>
                      </a:r>
                      <a:r>
                        <a:rPr lang="en-US" sz="1800" b="0" i="0" u="none" strike="noStrike" dirty="0" smtClean="0">
                          <a:latin typeface="Times New Roman"/>
                        </a:rPr>
                        <a:t>4.255*O2N1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0.800 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0.270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Times New Roman"/>
                        </a:rPr>
                        <a:t>Huaibei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-2.619 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</a:rPr>
                        <a:t>+</a:t>
                      </a:r>
                      <a:r>
                        <a:rPr lang="en-US" sz="1800" b="0" i="0" u="none" strike="noStrike" dirty="0" smtClean="0">
                          <a:latin typeface="Times New Roman"/>
                        </a:rPr>
                        <a:t>0.068*CFI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Times New Roman"/>
                        </a:rPr>
                        <a:t>+</a:t>
                      </a:r>
                      <a:r>
                        <a:rPr lang="en-US" sz="1800" b="0" i="0" u="none" strike="noStrike" dirty="0" smtClean="0">
                          <a:latin typeface="Times New Roman"/>
                        </a:rPr>
                        <a:t>0.702*J2M3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0.765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0.337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Times New Roman"/>
                        </a:rPr>
                        <a:t>Huainan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-0.422 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</a:rPr>
                        <a:t>+</a:t>
                      </a:r>
                      <a:r>
                        <a:rPr lang="en-US" sz="1800" b="0" i="0" u="none" strike="noStrike" dirty="0" smtClean="0">
                          <a:latin typeface="Times New Roman"/>
                        </a:rPr>
                        <a:t>0.047*CFI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0.918 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0.261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Times New Roman"/>
                        </a:rPr>
                        <a:t>Suzhou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-1.913 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+11.396*M3</a:t>
                      </a:r>
                      <a:endParaRPr lang="zh-CN" alt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0.653 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0.396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ZoneTexte 4"/>
          <p:cNvSpPr txBox="1"/>
          <p:nvPr/>
        </p:nvSpPr>
        <p:spPr>
          <a:xfrm>
            <a:off x="285720" y="1548458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Regression models Using k-NDVI and CFI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wheat_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43108" y="71414"/>
            <a:ext cx="5072098" cy="79692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tabLst>
                <a:tab pos="360363" algn="l"/>
              </a:tabLst>
            </a:pPr>
            <a:r>
              <a:rPr lang="en-US" altLang="zh-CN" sz="4000" b="1" dirty="0" smtClean="0">
                <a:solidFill>
                  <a:srgbClr val="15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Results</a:t>
            </a:r>
            <a:endParaRPr lang="en-US" altLang="zh-CN" sz="4000" b="1" dirty="0">
              <a:solidFill>
                <a:srgbClr val="154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8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32" y="198421"/>
            <a:ext cx="1452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P7-gen-RGB-Transp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91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500034" y="2357430"/>
          <a:ext cx="7932535" cy="350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952500"/>
                <a:gridCol w="1255078"/>
                <a:gridCol w="2513686"/>
                <a:gridCol w="1033320"/>
                <a:gridCol w="1161951"/>
              </a:tblGrid>
              <a:tr h="43690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Times New Roman"/>
                        </a:rPr>
                        <a:t>Prefecture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</a:rPr>
                        <a:t>Models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</a:rPr>
                        <a:t>R</a:t>
                      </a:r>
                      <a:r>
                        <a:rPr lang="en-US" sz="1800" b="0" i="0" u="none" strike="noStrike" baseline="30000" dirty="0">
                          <a:latin typeface="Times New Roman"/>
                        </a:rPr>
                        <a:t>2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+mn-cs"/>
                        </a:rPr>
                        <a:t>Absolute </a:t>
                      </a:r>
                    </a:p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+mn-cs"/>
                        </a:rPr>
                        <a:t>Error</a:t>
                      </a:r>
                      <a:endParaRPr kumimoji="0" lang="en-US" sz="1800" b="0" i="0" u="none" strike="noStrike" kern="1200" dirty="0" smtClean="0">
                        <a:solidFill>
                          <a:schemeClr val="lt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</a:rPr>
                        <a:t>Constant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Times New Roman"/>
                        </a:rPr>
                        <a:t>CFI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 smtClean="0">
                          <a:latin typeface="Times New Roman"/>
                        </a:rPr>
                        <a:t>Σ</a:t>
                      </a:r>
                      <a:r>
                        <a:rPr lang="en-US" sz="1800" b="0" i="0" u="none" strike="noStrike" dirty="0" smtClean="0">
                          <a:latin typeface="Times New Roman"/>
                        </a:rPr>
                        <a:t>DMP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CN" alt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CN" alt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42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Times New Roman"/>
                        </a:rPr>
                        <a:t>Bengbu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2.439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Times New Roman"/>
                        </a:rPr>
                        <a:t>+0.280*D3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0.736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0.388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Times New Roman"/>
                        </a:rPr>
                        <a:t>Bozhou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0.468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Times New Roman"/>
                        </a:rPr>
                        <a:t>+0.006*A1Y3+0.114*D3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0.941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0.197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Times New Roman"/>
                        </a:rPr>
                        <a:t>Fuyang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0.782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Times New Roman"/>
                        </a:rPr>
                        <a:t>+0.034*A3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0.786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0.325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Times New Roman"/>
                        </a:rPr>
                        <a:t>Huaibei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-1.365 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Times New Roman"/>
                        </a:rPr>
                        <a:t>+</a:t>
                      </a:r>
                      <a:r>
                        <a:rPr lang="en-US" sz="1800" b="0" i="0" u="none" strike="noStrike" dirty="0" smtClean="0">
                          <a:latin typeface="Times New Roman"/>
                        </a:rPr>
                        <a:t>0.008*A1Y3+0.016*M2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0.854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0.281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Times New Roman"/>
                        </a:rPr>
                        <a:t>Huainan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-0.422 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</a:rPr>
                        <a:t>+</a:t>
                      </a:r>
                      <a:r>
                        <a:rPr lang="en-US" sz="1800" b="0" i="0" u="none" strike="noStrike" dirty="0" smtClean="0">
                          <a:latin typeface="Times New Roman"/>
                        </a:rPr>
                        <a:t>0.047*CFI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0.918 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0.261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Times New Roman"/>
                        </a:rPr>
                        <a:t>Suzhou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-0.249 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+0.008*M2Y1</a:t>
                      </a:r>
                      <a:endParaRPr lang="zh-CN" alt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0.700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0.359</a:t>
                      </a:r>
                      <a:endParaRPr lang="en-US" altLang="zh-CN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ZoneTexte 4"/>
          <p:cNvSpPr txBox="1"/>
          <p:nvPr/>
        </p:nvSpPr>
        <p:spPr>
          <a:xfrm>
            <a:off x="285720" y="1548458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Regression models Using y-DMP and CFI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wheat_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43108" y="71414"/>
            <a:ext cx="5072098" cy="79692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tabLst>
                <a:tab pos="360363" algn="l"/>
              </a:tabLst>
            </a:pPr>
            <a:r>
              <a:rPr lang="en-US" altLang="zh-CN" sz="4000" b="1" dirty="0" smtClean="0">
                <a:solidFill>
                  <a:srgbClr val="15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Results</a:t>
            </a:r>
            <a:endParaRPr lang="en-US" altLang="zh-CN" sz="4000" b="1" dirty="0">
              <a:solidFill>
                <a:srgbClr val="154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8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32" y="198421"/>
            <a:ext cx="1452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P7-gen-RGB-Transp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91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285720" y="2285992"/>
          <a:ext cx="8501122" cy="350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562"/>
                <a:gridCol w="1048707"/>
                <a:gridCol w="1642352"/>
                <a:gridCol w="921991"/>
                <a:gridCol w="2019998"/>
                <a:gridCol w="785818"/>
                <a:gridCol w="928694"/>
              </a:tblGrid>
              <a:tr h="43690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Times New Roman"/>
                        </a:rPr>
                        <a:t>Prefecture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</a:rPr>
                        <a:t>Models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</a:rPr>
                        <a:t>R</a:t>
                      </a:r>
                      <a:r>
                        <a:rPr lang="en-US" sz="1800" b="0" i="0" u="none" strike="noStrike" baseline="30000" dirty="0">
                          <a:latin typeface="Times New Roman"/>
                        </a:rPr>
                        <a:t>2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+mn-cs"/>
                        </a:rPr>
                        <a:t>Absolute </a:t>
                      </a:r>
                    </a:p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+mn-cs"/>
                        </a:rPr>
                        <a:t>Error</a:t>
                      </a:r>
                      <a:endParaRPr kumimoji="0" lang="en-US" sz="1800" b="0" i="0" u="none" strike="noStrike" kern="1200" dirty="0" smtClean="0">
                        <a:solidFill>
                          <a:schemeClr val="lt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Times New Roman"/>
                        </a:rPr>
                        <a:t>Constant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ΣNDVI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Times New Roman"/>
                        </a:rPr>
                        <a:t>CFI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Times New Roman"/>
                        </a:rPr>
                        <a:t>M</a:t>
                      </a:r>
                      <a:r>
                        <a:rPr lang="en-US" altLang="zh-CN" sz="1800" b="0" i="0" u="none" strike="noStrike" dirty="0" smtClean="0">
                          <a:latin typeface="Times New Roman"/>
                        </a:rPr>
                        <a:t>eteorology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42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Times New Roman"/>
                        </a:rPr>
                        <a:t>Bengbu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-3.875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+6.183*O2N2</a:t>
                      </a:r>
                      <a:endParaRPr lang="zh-CN" altLang="en-US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-0.019*RHV+0.471*TJ</a:t>
                      </a:r>
                    </a:p>
                    <a:p>
                      <a:r>
                        <a:rPr lang="en-US" altLang="zh-CN" sz="1400" dirty="0" smtClean="0"/>
                        <a:t>-0.093*RW-0.326*SW</a:t>
                      </a:r>
                      <a:endParaRPr lang="zh-CN" alt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0.990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0.062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Times New Roman"/>
                        </a:rPr>
                        <a:t>Bozhou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-5.040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latin typeface="Times New Roman"/>
                        </a:rPr>
                        <a:t>+7.376*N1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latin typeface="Times New Roman"/>
                        </a:rPr>
                        <a:t>+</a:t>
                      </a:r>
                      <a:r>
                        <a:rPr kumimoji="0" lang="en-US" altLang="zh-CN" sz="14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0.031*CFI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4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0.851 </a:t>
                      </a:r>
                      <a:endParaRPr kumimoji="0" lang="en-US" altLang="zh-CN" sz="14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4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0.291</a:t>
                      </a:r>
                      <a:endParaRPr kumimoji="0" lang="en-US" altLang="zh-CN" sz="14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Times New Roman"/>
                        </a:rPr>
                        <a:t>Fuyang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-12.189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Times New Roman"/>
                        </a:rPr>
                        <a:t>+3.374*O2N1</a:t>
                      </a:r>
                      <a:endParaRPr lang="en-US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Times New Roman"/>
                        </a:rPr>
                        <a:t>+0.029*CFI</a:t>
                      </a:r>
                      <a:endParaRPr lang="en-US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+0.282*SS</a:t>
                      </a:r>
                      <a:endParaRPr lang="zh-CN" alt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0.907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0.183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latin typeface="Times New Roman"/>
                        </a:rPr>
                        <a:t>Huaibei</a:t>
                      </a:r>
                      <a:endParaRPr lang="en-US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-2.588 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Times New Roman"/>
                        </a:rPr>
                        <a:t>+0.730*J3M3</a:t>
                      </a:r>
                      <a:endParaRPr lang="en-US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Times New Roman"/>
                        </a:rPr>
                        <a:t>+0.071*CFI</a:t>
                      </a:r>
                      <a:endParaRPr lang="en-US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-0.40*RJ</a:t>
                      </a:r>
                      <a:endParaRPr lang="zh-CN" alt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0.963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0.283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Times New Roman"/>
                        </a:rPr>
                        <a:t>Huainan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2.691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+0.050*CFI</a:t>
                      </a:r>
                      <a:endParaRPr lang="zh-CN" altLang="en-US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-0.053*RJ-0.135*SH</a:t>
                      </a:r>
                      <a:endParaRPr lang="zh-CN" alt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0.964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0.167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Times New Roman"/>
                        </a:rPr>
                        <a:t>Suzhou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-2.623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Times New Roman"/>
                        </a:rPr>
                        <a:t>+12.762*M3</a:t>
                      </a:r>
                      <a:endParaRPr lang="en-US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-0.065RJ+0.055*RTG</a:t>
                      </a:r>
                      <a:endParaRPr lang="zh-CN" alt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0.936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0.213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214282" y="1571612"/>
            <a:ext cx="84296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Regression models Using k-NDVI, CFI and Meteorology Data</a:t>
            </a:r>
            <a:endParaRPr lang="en-GB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wheat_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43108" y="71414"/>
            <a:ext cx="5072098" cy="79692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tabLst>
                <a:tab pos="360363" algn="l"/>
              </a:tabLst>
            </a:pPr>
            <a:r>
              <a:rPr lang="en-GB" altLang="zh-CN" sz="4000" b="1" dirty="0" smtClean="0">
                <a:solidFill>
                  <a:srgbClr val="15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Validation </a:t>
            </a:r>
            <a:endParaRPr lang="en-US" altLang="zh-CN" sz="4000" b="1" dirty="0">
              <a:solidFill>
                <a:srgbClr val="154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8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32" y="198421"/>
            <a:ext cx="1452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P7-gen-RGB-Transp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91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4"/>
          <p:cNvSpPr txBox="1"/>
          <p:nvPr/>
        </p:nvSpPr>
        <p:spPr>
          <a:xfrm>
            <a:off x="285720" y="1548458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Using Jack-knife method, </a:t>
            </a:r>
            <a:r>
              <a:rPr lang="en-US" sz="2400" dirty="0" smtClean="0"/>
              <a:t>comparing</a:t>
            </a:r>
            <a:r>
              <a:rPr lang="en-US" altLang="zh-CN" sz="2400" dirty="0" smtClean="0"/>
              <a:t> absolute error of different methods </a:t>
            </a:r>
            <a:endParaRPr lang="en-GB" sz="2400" dirty="0" smtClean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428595" y="2500306"/>
          <a:ext cx="8358247" cy="409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892"/>
                <a:gridCol w="2137694"/>
                <a:gridCol w="1643074"/>
                <a:gridCol w="3357587"/>
              </a:tblGrid>
              <a:tr h="909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Times New Roman"/>
                        </a:rPr>
                        <a:t>Prefecture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+mn-cs"/>
                        </a:rPr>
                        <a:t>k-NDVI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0" lang="en-US" altLang="zh-CN" sz="1800" b="0" i="0" u="none" strike="noStrike" kern="1200" dirty="0" smtClean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+mn-cs"/>
                        </a:rPr>
                        <a:t>&amp;CFI</a:t>
                      </a:r>
                      <a:endParaRPr kumimoji="0" lang="en-US" altLang="zh-CN" sz="1800" b="0" i="0" u="none" strike="noStrike" kern="1200" dirty="0">
                        <a:solidFill>
                          <a:schemeClr val="lt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dirty="0" smtClean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+mn-cs"/>
                        </a:rPr>
                        <a:t>y-DMP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0" lang="en-US" altLang="zh-CN" sz="1800" b="0" i="0" u="none" strike="noStrike" kern="1200" dirty="0" smtClean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+mn-cs"/>
                        </a:rPr>
                        <a:t>&amp;CFI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dirty="0" smtClean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+mn-cs"/>
                        </a:rPr>
                        <a:t>k-NDVI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0" lang="en-US" altLang="zh-CN" sz="1800" b="0" i="0" u="none" strike="noStrike" kern="1200" dirty="0" smtClean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+mn-cs"/>
                        </a:rPr>
                        <a:t>&amp; CFI&amp; Meteorology</a:t>
                      </a:r>
                    </a:p>
                  </a:txBody>
                  <a:tcPr marL="9525" marR="9525" marT="9525" marB="0" anchor="ctr"/>
                </a:tc>
              </a:tr>
              <a:tr h="460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Times New Roman"/>
                        </a:rPr>
                        <a:t>Bengbu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0.299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0.388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0.062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7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Times New Roman"/>
                        </a:rPr>
                        <a:t>Bozhou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0.291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0.197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0.291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7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Times New Roman"/>
                        </a:rPr>
                        <a:t>Fuyang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0.270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0.325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0.183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7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latin typeface="Times New Roman"/>
                        </a:rPr>
                        <a:t>Huaibei</a:t>
                      </a:r>
                      <a:endParaRPr lang="en-US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0.337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0.281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0.283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7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Times New Roman"/>
                        </a:rPr>
                        <a:t>Huainan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0.261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0.261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0.167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7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Times New Roman"/>
                        </a:rPr>
                        <a:t>Suzhou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0.396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0.359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0.213</a:t>
                      </a:r>
                      <a:endParaRPr kumimoji="0" lang="en-US" altLang="zh-CN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7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Average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800" b="0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0.309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800" b="0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0.302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800" b="0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0.200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wheat_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43108" y="71414"/>
            <a:ext cx="5072098" cy="79692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tabLst>
                <a:tab pos="360363" algn="l"/>
              </a:tabLst>
            </a:pPr>
            <a:r>
              <a:rPr lang="en-GB" altLang="zh-CN" sz="4000" b="1" dirty="0" smtClean="0">
                <a:solidFill>
                  <a:srgbClr val="15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Validation </a:t>
            </a:r>
            <a:endParaRPr lang="en-US" altLang="zh-CN" sz="4000" b="1" dirty="0">
              <a:solidFill>
                <a:srgbClr val="154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8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32" y="198421"/>
            <a:ext cx="1452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P7-gen-RGB-Transp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91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85860"/>
            <a:ext cx="881068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643042" y="3000372"/>
            <a:ext cx="74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Bengbu                                       </a:t>
            </a:r>
            <a:r>
              <a:rPr lang="en-US" altLang="zh-CN" dirty="0" err="1" smtClean="0"/>
              <a:t>Bozhou</a:t>
            </a:r>
            <a:r>
              <a:rPr lang="en-US" altLang="zh-CN" dirty="0" smtClean="0"/>
              <a:t>                                   </a:t>
            </a:r>
            <a:r>
              <a:rPr lang="en-US" altLang="zh-CN" dirty="0" err="1" smtClean="0"/>
              <a:t>Fuyang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57290" y="5643578"/>
            <a:ext cx="754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     </a:t>
            </a:r>
            <a:r>
              <a:rPr lang="en-US" altLang="zh-CN" dirty="0" err="1" smtClean="0"/>
              <a:t>Huaibei</a:t>
            </a:r>
            <a:r>
              <a:rPr lang="en-US" altLang="zh-CN" dirty="0" smtClean="0"/>
              <a:t>                                    Huainan                                   Suzhou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wheat_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43108" y="71414"/>
            <a:ext cx="5072098" cy="79692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tabLst>
                <a:tab pos="360363" algn="l"/>
              </a:tabLst>
            </a:pPr>
            <a:r>
              <a:rPr lang="en-GB" altLang="zh-CN" sz="4000" b="1" dirty="0" smtClean="0">
                <a:solidFill>
                  <a:srgbClr val="15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Discussions </a:t>
            </a:r>
            <a:endParaRPr lang="en-US" altLang="zh-CN" sz="4000" b="1" dirty="0">
              <a:solidFill>
                <a:srgbClr val="154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8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32" y="198421"/>
            <a:ext cx="1452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P7-gen-RGB-Transp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91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0034" y="1571613"/>
            <a:ext cx="792961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CN" sz="2500" dirty="0" smtClean="0"/>
              <a:t>The best method</a:t>
            </a:r>
          </a:p>
          <a:p>
            <a:pPr marL="800100" lvl="1" indent="-342900">
              <a:buFont typeface="Wingdings" pitchFamily="2" charset="2"/>
              <a:buChar char="n"/>
            </a:pPr>
            <a:r>
              <a:rPr lang="en-US" altLang="zh-CN" sz="2500" dirty="0" smtClean="0">
                <a:solidFill>
                  <a:srgbClr val="FF0000"/>
                </a:solidFill>
                <a:latin typeface="Times New Roman"/>
              </a:rPr>
              <a:t>We think  the method using k-NDVI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500" dirty="0" smtClean="0">
                <a:solidFill>
                  <a:srgbClr val="FF0000"/>
                </a:solidFill>
                <a:latin typeface="Times New Roman"/>
              </a:rPr>
              <a:t>&amp; CFI&amp; Meteorology is the best method</a:t>
            </a:r>
          </a:p>
          <a:p>
            <a:pPr marL="800100" lvl="1" indent="-342900">
              <a:buFont typeface="Wingdings" pitchFamily="2" charset="2"/>
              <a:buChar char="n"/>
            </a:pPr>
            <a:r>
              <a:rPr lang="en-US" altLang="zh-CN" sz="2500" dirty="0" smtClean="0">
                <a:solidFill>
                  <a:srgbClr val="FF0000"/>
                </a:solidFill>
                <a:latin typeface="Times New Roman"/>
              </a:rPr>
              <a:t>This method consider the fact of  RS, Meteorology and technology improvement.</a:t>
            </a:r>
          </a:p>
          <a:p>
            <a:pPr marL="800100" lvl="1" indent="-342900">
              <a:buFont typeface="Wingdings" pitchFamily="2" charset="2"/>
              <a:buChar char="n"/>
            </a:pPr>
            <a:r>
              <a:rPr lang="en-US" altLang="zh-CN" sz="2500" dirty="0" smtClean="0">
                <a:solidFill>
                  <a:srgbClr val="FF0000"/>
                </a:solidFill>
                <a:latin typeface="Times New Roman"/>
              </a:rPr>
              <a:t>The average error of six prefecture in </a:t>
            </a:r>
            <a:r>
              <a:rPr lang="en-US" altLang="zh-CN" sz="2500" dirty="0" err="1" smtClean="0">
                <a:solidFill>
                  <a:srgbClr val="FF0000"/>
                </a:solidFill>
                <a:latin typeface="Times New Roman"/>
              </a:rPr>
              <a:t>Huaibei</a:t>
            </a:r>
            <a:r>
              <a:rPr lang="en-US" altLang="zh-CN" sz="2500" dirty="0" smtClean="0">
                <a:solidFill>
                  <a:srgbClr val="FF0000"/>
                </a:solidFill>
                <a:latin typeface="Times New Roman"/>
              </a:rPr>
              <a:t> Plain is about 0.2 ton per ha, this is a quite good result.</a:t>
            </a:r>
          </a:p>
          <a:p>
            <a:pPr marL="342900" indent="-342900">
              <a:buFont typeface="Wingdings" pitchFamily="2" charset="2"/>
              <a:buChar char="n"/>
            </a:pPr>
            <a:endParaRPr lang="en-US" altLang="zh-CN" dirty="0" smtClean="0">
              <a:solidFill>
                <a:srgbClr val="FF0000"/>
              </a:solidFill>
              <a:latin typeface="Times New Roman"/>
            </a:endParaRPr>
          </a:p>
          <a:p>
            <a:pPr marL="342900" indent="-342900"/>
            <a:endParaRPr lang="en-US" altLang="zh-CN" dirty="0" smtClean="0">
              <a:solidFill>
                <a:srgbClr val="FF0000"/>
              </a:solidFill>
              <a:latin typeface="Times New Roman"/>
            </a:endParaRPr>
          </a:p>
          <a:p>
            <a:pPr marL="342900" indent="-342900"/>
            <a:endParaRPr lang="en-US" altLang="zh-CN" dirty="0" smtClean="0">
              <a:solidFill>
                <a:srgbClr val="FF0000"/>
              </a:solidFill>
              <a:latin typeface="Times New Roman"/>
            </a:endParaRPr>
          </a:p>
          <a:p>
            <a:pPr marL="342900" indent="-342900"/>
            <a:endParaRPr lang="en-US" altLang="zh-CN" dirty="0" smtClean="0">
              <a:solidFill>
                <a:srgbClr val="FF0000"/>
              </a:solidFill>
              <a:latin typeface="Times New Roman"/>
            </a:endParaRPr>
          </a:p>
          <a:p>
            <a:pPr marL="342900" indent="-342900"/>
            <a:endParaRPr lang="en-US" altLang="zh-CN" dirty="0" smtClean="0">
              <a:solidFill>
                <a:srgbClr val="FF0000"/>
              </a:solidFill>
              <a:latin typeface="Times New Roman"/>
            </a:endParaRPr>
          </a:p>
          <a:p>
            <a:pPr marL="342900" indent="-342900"/>
            <a:r>
              <a:rPr lang="en-US" altLang="zh-CN" dirty="0" smtClean="0"/>
              <a:t> </a:t>
            </a:r>
          </a:p>
          <a:p>
            <a:pPr marL="800100" lvl="1" indent="-34290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wheat_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43108" y="71414"/>
            <a:ext cx="5072098" cy="79692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tabLst>
                <a:tab pos="360363" algn="l"/>
              </a:tabLst>
            </a:pPr>
            <a:r>
              <a:rPr lang="en-GB" altLang="zh-CN" sz="4000" b="1" dirty="0" smtClean="0">
                <a:solidFill>
                  <a:srgbClr val="15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Discussions </a:t>
            </a:r>
            <a:endParaRPr lang="en-US" altLang="zh-CN" sz="4000" b="1" dirty="0">
              <a:solidFill>
                <a:srgbClr val="154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8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32" y="198421"/>
            <a:ext cx="1452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P7-gen-RGB-Transp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91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0034" y="1428736"/>
            <a:ext cx="792961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CN" sz="2500" dirty="0" smtClean="0"/>
              <a:t>The trend of crop yield</a:t>
            </a:r>
          </a:p>
          <a:p>
            <a:pPr marL="342900" indent="-342900"/>
            <a:endParaRPr lang="en-US" altLang="zh-CN" dirty="0" smtClean="0">
              <a:solidFill>
                <a:srgbClr val="FF0000"/>
              </a:solidFill>
              <a:latin typeface="Times New Roman"/>
            </a:endParaRPr>
          </a:p>
          <a:p>
            <a:pPr marL="342900" indent="-342900"/>
            <a:endParaRPr lang="en-US" altLang="zh-CN" dirty="0" smtClean="0">
              <a:solidFill>
                <a:srgbClr val="FF0000"/>
              </a:solidFill>
              <a:latin typeface="Times New Roman"/>
            </a:endParaRPr>
          </a:p>
          <a:p>
            <a:pPr marL="342900" indent="-342900"/>
            <a:endParaRPr lang="en-US" altLang="zh-CN" dirty="0" smtClean="0">
              <a:solidFill>
                <a:srgbClr val="FF0000"/>
              </a:solidFill>
              <a:latin typeface="Times New Roman"/>
            </a:endParaRPr>
          </a:p>
          <a:p>
            <a:pPr marL="342900" indent="-342900"/>
            <a:endParaRPr lang="en-US" altLang="zh-CN" dirty="0" smtClean="0">
              <a:solidFill>
                <a:srgbClr val="FF0000"/>
              </a:solidFill>
              <a:latin typeface="Times New Roman"/>
            </a:endParaRPr>
          </a:p>
          <a:p>
            <a:pPr marL="342900" indent="-342900"/>
            <a:endParaRPr lang="en-US" altLang="zh-CN" dirty="0" smtClean="0">
              <a:solidFill>
                <a:srgbClr val="FF0000"/>
              </a:solidFill>
              <a:latin typeface="Times New Roman"/>
            </a:endParaRPr>
          </a:p>
          <a:p>
            <a:pPr marL="342900" indent="-342900"/>
            <a:r>
              <a:rPr lang="en-US" altLang="zh-CN" dirty="0" smtClean="0"/>
              <a:t> </a:t>
            </a:r>
          </a:p>
          <a:p>
            <a:pPr marL="800100" lvl="1" indent="-342900"/>
            <a:endParaRPr lang="zh-CN" altLang="en-US" dirty="0"/>
          </a:p>
        </p:txBody>
      </p:sp>
      <p:graphicFrame>
        <p:nvGraphicFramePr>
          <p:cNvPr id="12" name="图表 11"/>
          <p:cNvGraphicFramePr/>
          <p:nvPr/>
        </p:nvGraphicFramePr>
        <p:xfrm>
          <a:off x="-71470" y="2488164"/>
          <a:ext cx="471487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44" y="2631040"/>
            <a:ext cx="43664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428696" y="548856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Anhui Province                                   </a:t>
            </a:r>
            <a:r>
              <a:rPr lang="en-US" altLang="zh-CN" dirty="0" smtClean="0"/>
              <a:t>   Morocco (</a:t>
            </a:r>
            <a:r>
              <a:rPr lang="en-US" altLang="zh-CN" dirty="0" err="1" smtClean="0"/>
              <a:t>Balaghi</a:t>
            </a:r>
            <a:r>
              <a:rPr lang="en-US" altLang="zh-CN" dirty="0" smtClean="0"/>
              <a:t>,</a:t>
            </a:r>
            <a:r>
              <a:rPr lang="en-US" altLang="zh-CN" dirty="0" smtClean="0"/>
              <a:t> 2008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 </a:t>
            </a:r>
            <a:r>
              <a:rPr lang="en-US" altLang="zh-CN" dirty="0" smtClean="0"/>
              <a:t>                                     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wheat_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43108" y="71414"/>
            <a:ext cx="5072098" cy="79692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tabLst>
                <a:tab pos="360363" algn="l"/>
              </a:tabLst>
            </a:pPr>
            <a:r>
              <a:rPr lang="en-GB" altLang="zh-CN" sz="4000" b="1" dirty="0" smtClean="0">
                <a:solidFill>
                  <a:srgbClr val="15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Discussions </a:t>
            </a:r>
            <a:endParaRPr lang="en-US" altLang="zh-CN" sz="4000" b="1" dirty="0">
              <a:solidFill>
                <a:srgbClr val="154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8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32" y="198421"/>
            <a:ext cx="1452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P7-gen-RGB-Transp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91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8596" y="1643050"/>
            <a:ext cx="7929618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 eaLnBrk="0" hangingPunct="0">
              <a:spcBef>
                <a:spcPts val="600"/>
              </a:spcBef>
              <a:buClr>
                <a:srgbClr val="727CA3"/>
              </a:buClr>
              <a:buSzPct val="76000"/>
              <a:buFont typeface="Wingdings" pitchFamily="2" charset="2"/>
              <a:buChar char="n"/>
            </a:pPr>
            <a:r>
              <a:rPr lang="en-US" altLang="zh-CN" sz="2500" dirty="0" smtClean="0"/>
              <a:t>Suggestion for further study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rgbClr val="727CA3"/>
              </a:buClr>
              <a:buSzPct val="76000"/>
              <a:buFont typeface="Wingdings" pitchFamily="2" charset="2"/>
              <a:buChar char="n"/>
            </a:pPr>
            <a:r>
              <a:rPr lang="en-US" altLang="zh-CN" sz="2500" dirty="0" smtClean="0">
                <a:solidFill>
                  <a:srgbClr val="FF0000"/>
                </a:solidFill>
              </a:rPr>
              <a:t>We want to use NOAA data to build a longer time sires data set (more than 20 years) .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rgbClr val="727CA3"/>
              </a:buClr>
              <a:buSzPct val="76000"/>
              <a:buFont typeface="Wingdings" pitchFamily="2" charset="2"/>
              <a:buChar char="n"/>
            </a:pPr>
            <a:endParaRPr lang="en-US" altLang="zh-CN" sz="2500" dirty="0" smtClean="0">
              <a:solidFill>
                <a:srgbClr val="FF0000"/>
              </a:solidFill>
            </a:endParaRPr>
          </a:p>
          <a:p>
            <a:pPr marL="730250" lvl="1" indent="-273050" eaLnBrk="0" hangingPunct="0">
              <a:spcBef>
                <a:spcPts val="600"/>
              </a:spcBef>
              <a:buClr>
                <a:srgbClr val="727CA3"/>
              </a:buClr>
              <a:buSzPct val="76000"/>
              <a:buFont typeface="Wingdings" pitchFamily="2" charset="2"/>
              <a:buChar char="n"/>
            </a:pPr>
            <a:r>
              <a:rPr lang="en-US" altLang="zh-CN" sz="2500" dirty="0" smtClean="0">
                <a:solidFill>
                  <a:srgbClr val="FF0000"/>
                </a:solidFill>
              </a:rPr>
              <a:t>Do some field work, get the real crop yield about the field level, then build the model of this level. This work I think can adjust our method and make the result more accurately.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rgbClr val="727CA3"/>
              </a:buClr>
              <a:buSzPct val="76000"/>
              <a:buFont typeface="Wingdings" pitchFamily="2" charset="2"/>
              <a:buChar char="n"/>
            </a:pPr>
            <a:endParaRPr lang="en-US" altLang="zh-CN" sz="2500" dirty="0" smtClean="0"/>
          </a:p>
          <a:p>
            <a:pPr marL="342900" indent="-342900"/>
            <a:endParaRPr lang="en-US" altLang="zh-CN" dirty="0" smtClean="0">
              <a:solidFill>
                <a:srgbClr val="FF0000"/>
              </a:solidFill>
              <a:latin typeface="Times New Roman"/>
            </a:endParaRPr>
          </a:p>
          <a:p>
            <a:pPr marL="342900" indent="-342900"/>
            <a:endParaRPr lang="en-US" altLang="zh-CN" dirty="0" smtClean="0">
              <a:solidFill>
                <a:srgbClr val="FF0000"/>
              </a:solidFill>
              <a:latin typeface="Times New Roman"/>
            </a:endParaRPr>
          </a:p>
          <a:p>
            <a:pPr marL="342900" indent="-342900"/>
            <a:endParaRPr lang="en-US" altLang="zh-CN" dirty="0" smtClean="0">
              <a:solidFill>
                <a:srgbClr val="FF0000"/>
              </a:solidFill>
              <a:latin typeface="Times New Roman"/>
            </a:endParaRPr>
          </a:p>
          <a:p>
            <a:pPr marL="342900" indent="-342900"/>
            <a:endParaRPr lang="en-US" altLang="zh-CN" dirty="0" smtClean="0">
              <a:solidFill>
                <a:srgbClr val="FF0000"/>
              </a:solidFill>
              <a:latin typeface="Times New Roman"/>
            </a:endParaRPr>
          </a:p>
          <a:p>
            <a:pPr marL="342900" indent="-342900"/>
            <a:endParaRPr lang="en-US" altLang="zh-CN" dirty="0" smtClean="0">
              <a:solidFill>
                <a:srgbClr val="FF0000"/>
              </a:solidFill>
              <a:latin typeface="Times New Roman"/>
            </a:endParaRPr>
          </a:p>
          <a:p>
            <a:pPr marL="342900" indent="-342900"/>
            <a:r>
              <a:rPr lang="en-US" altLang="zh-CN" dirty="0" smtClean="0"/>
              <a:t> </a:t>
            </a:r>
          </a:p>
          <a:p>
            <a:pPr marL="800100" lvl="1" indent="-34290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5" descr="wheat_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37893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5786454"/>
            <a:ext cx="15716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BE" altLang="zh-CN"/>
          </a:p>
        </p:txBody>
      </p:sp>
      <p:graphicFrame>
        <p:nvGraphicFramePr>
          <p:cNvPr id="24" name="Diagram 23"/>
          <p:cNvGraphicFramePr/>
          <p:nvPr/>
        </p:nvGraphicFramePr>
        <p:xfrm>
          <a:off x="1000100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15" descr="FP7-gen-RGB-Transp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3198" y="5786454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wheat_Gre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43042" y="357188"/>
            <a:ext cx="4257675" cy="79692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algn="r">
              <a:defRPr/>
            </a:pPr>
            <a:r>
              <a:rPr lang="en-GB" altLang="zh-CN" sz="4000" b="1" dirty="0" smtClean="0">
                <a:solidFill>
                  <a:srgbClr val="15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Contents</a:t>
            </a:r>
            <a:endParaRPr lang="fr-FR" altLang="zh-CN" sz="4000" b="1" dirty="0">
              <a:solidFill>
                <a:srgbClr val="154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342" name="Content Placeholder 2"/>
          <p:cNvSpPr txBox="1">
            <a:spLocks/>
          </p:cNvSpPr>
          <p:nvPr/>
        </p:nvSpPr>
        <p:spPr bwMode="auto">
          <a:xfrm>
            <a:off x="285720" y="1428736"/>
            <a:ext cx="85725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buFont typeface="Wingdings" pitchFamily="2" charset="2"/>
              <a:buChar char="§"/>
              <a:tabLst>
                <a:tab pos="360363" algn="l"/>
              </a:tabLst>
            </a:pPr>
            <a:r>
              <a:rPr lang="en-GB" altLang="zh-CN" sz="2800" b="1" dirty="0">
                <a:solidFill>
                  <a:schemeClr val="tx2"/>
                </a:solidFill>
                <a:cs typeface="Arial" pitchFamily="34" charset="0"/>
              </a:rPr>
              <a:t>Study </a:t>
            </a:r>
            <a:r>
              <a:rPr lang="en-GB" altLang="zh-CN" sz="2800" b="1" dirty="0" smtClean="0">
                <a:solidFill>
                  <a:schemeClr val="tx2"/>
                </a:solidFill>
                <a:cs typeface="Arial" pitchFamily="34" charset="0"/>
              </a:rPr>
              <a:t>area</a:t>
            </a:r>
            <a:endParaRPr lang="en-GB" altLang="zh-CN" sz="2800" b="1" dirty="0">
              <a:solidFill>
                <a:schemeClr val="tx2"/>
              </a:solidFill>
              <a:cs typeface="Arial" pitchFamily="34" charset="0"/>
            </a:endParaRPr>
          </a:p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buFont typeface="Wingdings" pitchFamily="2" charset="2"/>
              <a:buChar char="§"/>
              <a:tabLst>
                <a:tab pos="360363" algn="l"/>
              </a:tabLst>
            </a:pPr>
            <a:r>
              <a:rPr lang="en-US" altLang="zh-CN" sz="2800" b="1" dirty="0" err="1" smtClean="0">
                <a:solidFill>
                  <a:schemeClr val="tx2"/>
                </a:solidFill>
                <a:cs typeface="Arial" pitchFamily="34" charset="0"/>
              </a:rPr>
              <a:t>Phenology</a:t>
            </a:r>
            <a:endParaRPr lang="en-US" altLang="zh-CN" sz="28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buFont typeface="Wingdings" pitchFamily="2" charset="2"/>
              <a:buChar char="§"/>
              <a:tabLst>
                <a:tab pos="360363" algn="l"/>
              </a:tabLst>
            </a:pPr>
            <a:r>
              <a:rPr lang="en-US" altLang="zh-CN" sz="2800" b="1" dirty="0" smtClean="0">
                <a:solidFill>
                  <a:schemeClr val="tx2"/>
                </a:solidFill>
                <a:cs typeface="Arial" pitchFamily="34" charset="0"/>
              </a:rPr>
              <a:t>Trends of yields</a:t>
            </a:r>
          </a:p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buFont typeface="Wingdings" pitchFamily="2" charset="2"/>
              <a:buChar char="§"/>
              <a:tabLst>
                <a:tab pos="360363" algn="l"/>
              </a:tabLst>
            </a:pPr>
            <a:r>
              <a:rPr lang="en-GB" altLang="zh-CN" sz="2800" b="1" dirty="0" smtClean="0">
                <a:solidFill>
                  <a:schemeClr val="tx2"/>
                </a:solidFill>
                <a:cs typeface="Arial" pitchFamily="34" charset="0"/>
              </a:rPr>
              <a:t>Data </a:t>
            </a:r>
            <a:r>
              <a:rPr lang="en-GB" altLang="zh-CN" sz="2800" b="1" dirty="0" smtClean="0">
                <a:solidFill>
                  <a:schemeClr val="tx2"/>
                </a:solidFill>
                <a:cs typeface="Arial" pitchFamily="34" charset="0"/>
              </a:rPr>
              <a:t>sets and methods</a:t>
            </a:r>
            <a:endParaRPr lang="en-GB" altLang="zh-CN" sz="2800" b="1" dirty="0">
              <a:solidFill>
                <a:schemeClr val="tx2"/>
              </a:solidFill>
              <a:cs typeface="Arial" pitchFamily="34" charset="0"/>
            </a:endParaRPr>
          </a:p>
          <a:p>
            <a:pPr marL="803275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buFont typeface="Wingdings" pitchFamily="2" charset="2"/>
              <a:buChar char="§"/>
              <a:tabLst>
                <a:tab pos="360363" algn="l"/>
              </a:tabLst>
            </a:pPr>
            <a:r>
              <a:rPr lang="en-GB" altLang="zh-CN" sz="2800" b="1" dirty="0" smtClean="0">
                <a:solidFill>
                  <a:schemeClr val="tx2"/>
                </a:solidFill>
                <a:cs typeface="Arial" pitchFamily="34" charset="0"/>
              </a:rPr>
              <a:t>Results </a:t>
            </a:r>
            <a:r>
              <a:rPr lang="en-GB" altLang="zh-CN" sz="2800" b="1" dirty="0">
                <a:solidFill>
                  <a:schemeClr val="tx2"/>
                </a:solidFill>
                <a:cs typeface="Arial" pitchFamily="34" charset="0"/>
              </a:rPr>
              <a:t>of prediction</a:t>
            </a:r>
          </a:p>
          <a:p>
            <a:pPr marL="803275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buFont typeface="Wingdings" pitchFamily="2" charset="2"/>
              <a:buChar char="§"/>
              <a:tabLst>
                <a:tab pos="360363" algn="l"/>
              </a:tabLst>
            </a:pPr>
            <a:r>
              <a:rPr lang="en-GB" altLang="zh-CN" sz="2800" b="1" dirty="0" smtClean="0">
                <a:solidFill>
                  <a:schemeClr val="tx2"/>
                </a:solidFill>
                <a:cs typeface="Arial" pitchFamily="34" charset="0"/>
              </a:rPr>
              <a:t>Validation</a:t>
            </a:r>
          </a:p>
          <a:p>
            <a:pPr marL="803275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buFont typeface="Wingdings" pitchFamily="2" charset="2"/>
              <a:buChar char="§"/>
              <a:tabLst>
                <a:tab pos="360363" algn="l"/>
              </a:tabLst>
            </a:pPr>
            <a:r>
              <a:rPr lang="en-GB" altLang="zh-CN" sz="2800" b="1" dirty="0" smtClean="0">
                <a:solidFill>
                  <a:schemeClr val="tx2"/>
                </a:solidFill>
                <a:cs typeface="Arial" pitchFamily="34" charset="0"/>
              </a:rPr>
              <a:t>Discussions</a:t>
            </a:r>
            <a:endParaRPr lang="en-GB" altLang="zh-CN" sz="2800" b="1" dirty="0">
              <a:solidFill>
                <a:schemeClr val="tx2"/>
              </a:solidFill>
              <a:cs typeface="Arial" pitchFamily="34" charset="0"/>
            </a:endParaRPr>
          </a:p>
          <a:p>
            <a:pPr marL="803275" indent="-711200" algn="r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tabLst>
                <a:tab pos="360363" algn="l"/>
              </a:tabLst>
            </a:pPr>
            <a:endParaRPr lang="en-GB" altLang="zh-CN" sz="2800" b="1" dirty="0">
              <a:solidFill>
                <a:schemeClr val="tx2"/>
              </a:solidFill>
              <a:cs typeface="Arial" pitchFamily="34" charset="0"/>
            </a:endParaRPr>
          </a:p>
          <a:p>
            <a:pPr marL="803275" indent="-711200" algn="r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tabLst>
                <a:tab pos="360363" algn="l"/>
              </a:tabLst>
            </a:pPr>
            <a:endParaRPr lang="en-GB" altLang="zh-CN" sz="28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8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32" y="198421"/>
            <a:ext cx="1452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P7-gen-RGB-Transp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91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wheat_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43042" y="357188"/>
            <a:ext cx="4257675" cy="79692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algn="r">
              <a:defRPr/>
            </a:pPr>
            <a:r>
              <a:rPr lang="en-GB" altLang="zh-CN" sz="4000" b="1" dirty="0" smtClean="0">
                <a:solidFill>
                  <a:srgbClr val="15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Study area</a:t>
            </a:r>
            <a:endParaRPr lang="fr-FR" altLang="zh-CN" sz="4000" b="1" dirty="0">
              <a:solidFill>
                <a:srgbClr val="154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8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32" y="198421"/>
            <a:ext cx="1452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P7-gen-RGB-Transp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91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Administrator\Desktop\studyar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7433"/>
            <a:ext cx="9144000" cy="566056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44" y="4143380"/>
            <a:ext cx="42862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Huaibei</a:t>
            </a:r>
            <a:r>
              <a:rPr lang="en-US" altLang="zh-CN" dirty="0" smtClean="0"/>
              <a:t> Plain </a:t>
            </a:r>
          </a:p>
          <a:p>
            <a:r>
              <a:rPr lang="en-US" altLang="zh-CN" dirty="0" smtClean="0"/>
              <a:t>(include 6 </a:t>
            </a:r>
            <a:r>
              <a:rPr lang="en-GB" dirty="0" smtClean="0"/>
              <a:t>prefectures</a:t>
            </a:r>
            <a:r>
              <a:rPr lang="en-US" altLang="zh-CN" dirty="0" smtClean="0"/>
              <a:t>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Area:64154 km</a:t>
            </a:r>
            <a:r>
              <a:rPr lang="en-US" altLang="zh-CN" baseline="30000" dirty="0" smtClean="0"/>
              <a:t>2</a:t>
            </a:r>
            <a:endParaRPr lang="en-US" altLang="zh-CN" dirty="0" smtClean="0"/>
          </a:p>
          <a:p>
            <a:r>
              <a:rPr lang="en-US" dirty="0" smtClean="0"/>
              <a:t>Arable area</a:t>
            </a:r>
            <a:r>
              <a:rPr lang="en-US" altLang="zh-CN" dirty="0" smtClean="0"/>
              <a:t>: 20905 km</a:t>
            </a:r>
            <a:r>
              <a:rPr lang="en-US" altLang="zh-CN" baseline="30000" dirty="0" smtClean="0"/>
              <a:t>2</a:t>
            </a:r>
            <a:endParaRPr lang="en-US" altLang="zh-CN" dirty="0" smtClean="0"/>
          </a:p>
          <a:p>
            <a:r>
              <a:rPr lang="en-US" dirty="0" smtClean="0"/>
              <a:t>Main soil type :</a:t>
            </a:r>
            <a:r>
              <a:rPr lang="en-US" dirty="0" err="1" smtClean="0"/>
              <a:t>Cambosols</a:t>
            </a:r>
            <a:r>
              <a:rPr lang="en-US" dirty="0" smtClean="0"/>
              <a:t> &amp; </a:t>
            </a:r>
            <a:r>
              <a:rPr lang="en-US" dirty="0" err="1" smtClean="0"/>
              <a:t>Vertisols</a:t>
            </a:r>
            <a:endParaRPr lang="en-US" dirty="0" smtClean="0"/>
          </a:p>
          <a:p>
            <a:r>
              <a:rPr lang="en-US" dirty="0" smtClean="0"/>
              <a:t>Main</a:t>
            </a:r>
            <a:r>
              <a:rPr lang="en-US" altLang="zh-CN" dirty="0" smtClean="0"/>
              <a:t> crop type: Winter wheat &amp; Maize</a:t>
            </a:r>
          </a:p>
          <a:p>
            <a:r>
              <a:rPr lang="en-US" altLang="zh-CN" dirty="0" smtClean="0"/>
              <a:t> </a:t>
            </a:r>
          </a:p>
          <a:p>
            <a:endParaRPr lang="zh-CN" alt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wheat_Gre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57422" y="203183"/>
            <a:ext cx="5072098" cy="79692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tabLst>
                <a:tab pos="360363" algn="l"/>
              </a:tabLst>
            </a:pPr>
            <a:r>
              <a:rPr lang="en-US" altLang="zh-CN" sz="4000" b="1" dirty="0" err="1" smtClean="0">
                <a:solidFill>
                  <a:srgbClr val="15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Phenology</a:t>
            </a:r>
            <a:endParaRPr lang="en-US" altLang="zh-CN" sz="4000" b="1" dirty="0">
              <a:solidFill>
                <a:srgbClr val="154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8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32" y="198421"/>
            <a:ext cx="1452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P7-gen-RGB-Transp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91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14282" y="2500306"/>
          <a:ext cx="8786874" cy="135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1143008"/>
                <a:gridCol w="642942"/>
                <a:gridCol w="1071570"/>
                <a:gridCol w="857256"/>
                <a:gridCol w="928694"/>
                <a:gridCol w="992199"/>
                <a:gridCol w="916900"/>
                <a:gridCol w="1377049"/>
              </a:tblGrid>
              <a:tr h="678661"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Sowing</a:t>
                      </a:r>
                      <a:endParaRPr lang="zh-CN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Emergence</a:t>
                      </a:r>
                      <a:endParaRPr lang="zh-CN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Tiller</a:t>
                      </a:r>
                      <a:endParaRPr lang="zh-CN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Wintering period</a:t>
                      </a:r>
                      <a:endParaRPr lang="zh-CN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Turning green</a:t>
                      </a:r>
                      <a:endParaRPr lang="zh-CN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Jointing </a:t>
                      </a:r>
                      <a:endParaRPr lang="zh-CN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Heading </a:t>
                      </a:r>
                      <a:endParaRPr lang="zh-CN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Maturity </a:t>
                      </a:r>
                      <a:endParaRPr lang="zh-CN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Harvest </a:t>
                      </a:r>
                      <a:endParaRPr lang="zh-CN" altLang="en-US" sz="1300" dirty="0"/>
                    </a:p>
                  </a:txBody>
                  <a:tcPr anchor="ctr"/>
                </a:tc>
              </a:tr>
              <a:tr h="67866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dirty="0" smtClean="0"/>
                        <a:t>10/12</a:t>
                      </a:r>
                      <a:endParaRPr lang="zh-CN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dirty="0" smtClean="0"/>
                        <a:t>10/19</a:t>
                      </a:r>
                      <a:endParaRPr lang="zh-CN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dirty="0" smtClean="0"/>
                        <a:t>12/1</a:t>
                      </a:r>
                      <a:endParaRPr lang="zh-CN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dirty="0" smtClean="0"/>
                        <a:t>12/20</a:t>
                      </a:r>
                      <a:endParaRPr lang="zh-CN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dirty="0" smtClean="0"/>
                        <a:t>2/10</a:t>
                      </a:r>
                      <a:endParaRPr lang="zh-CN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dirty="0" smtClean="0"/>
                        <a:t>3/10</a:t>
                      </a:r>
                      <a:endParaRPr lang="zh-CN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dirty="0" smtClean="0"/>
                        <a:t>4/22</a:t>
                      </a:r>
                      <a:endParaRPr lang="zh-CN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dirty="0" smtClean="0"/>
                        <a:t>5/15</a:t>
                      </a:r>
                      <a:endParaRPr lang="zh-CN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00" dirty="0" smtClean="0"/>
                        <a:t>6/1</a:t>
                      </a:r>
                      <a:endParaRPr lang="zh-CN" altLang="en-US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4282" y="1785926"/>
            <a:ext cx="4714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Wheat: October to next year June</a:t>
            </a:r>
            <a:endParaRPr lang="zh-CN" alt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4572008"/>
            <a:ext cx="4714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Maize or soybeans: June to October</a:t>
            </a:r>
            <a:endParaRPr lang="zh-CN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wheat_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43108" y="71414"/>
            <a:ext cx="5072098" cy="79692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tabLst>
                <a:tab pos="360363" algn="l"/>
              </a:tabLst>
            </a:pPr>
            <a:r>
              <a:rPr lang="en-US" altLang="zh-CN" sz="4000" b="1" dirty="0" smtClean="0">
                <a:solidFill>
                  <a:srgbClr val="15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Trends of yields</a:t>
            </a:r>
            <a:endParaRPr lang="en-US" altLang="zh-CN" sz="4000" b="1" dirty="0">
              <a:solidFill>
                <a:srgbClr val="154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8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32" y="198421"/>
            <a:ext cx="1452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P7-gen-RGB-Transp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91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4"/>
          <p:cNvSpPr txBox="1"/>
          <p:nvPr/>
        </p:nvSpPr>
        <p:spPr>
          <a:xfrm>
            <a:off x="214282" y="1357298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There are significant yearly trend of wheat yield in every </a:t>
            </a:r>
            <a:r>
              <a:rPr lang="en-GB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prefectures 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 2000 to 2011, so 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trend must be considered 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the prediction</a:t>
            </a:r>
            <a:endParaRPr lang="en-GB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2" name="图表 11"/>
          <p:cNvGraphicFramePr/>
          <p:nvPr/>
        </p:nvGraphicFramePr>
        <p:xfrm>
          <a:off x="428596" y="2214554"/>
          <a:ext cx="6929486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wheat_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57422" y="203183"/>
            <a:ext cx="5072098" cy="79692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tabLst>
                <a:tab pos="360363" algn="l"/>
              </a:tabLst>
            </a:pPr>
            <a:r>
              <a:rPr lang="en-US" altLang="zh-CN" sz="4000" b="1" dirty="0" smtClean="0">
                <a:solidFill>
                  <a:srgbClr val="15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Data sets</a:t>
            </a:r>
            <a:endParaRPr lang="en-US" altLang="zh-CN" sz="4000" b="1" dirty="0">
              <a:solidFill>
                <a:srgbClr val="154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8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32" y="198421"/>
            <a:ext cx="1452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P7-gen-RGB-Transp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91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4"/>
          <p:cNvSpPr txBox="1"/>
          <p:nvPr/>
        </p:nvSpPr>
        <p:spPr>
          <a:xfrm>
            <a:off x="214282" y="1774346"/>
            <a:ext cx="8572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rgbClr val="FF0000"/>
                </a:solidFill>
              </a:rPr>
              <a:t>I. Biophysical variables based on RS: using SPOT-VGT 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/>
            <a:endParaRPr lang="fr-FR" sz="2400" dirty="0" smtClean="0"/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n-GB" sz="2400" b="1" dirty="0">
                <a:solidFill>
                  <a:srgbClr val="0070C0"/>
                </a:solidFill>
              </a:rPr>
              <a:t>Ten-daily </a:t>
            </a:r>
            <a:r>
              <a:rPr lang="en-GB" sz="2400" b="1" dirty="0" smtClean="0">
                <a:solidFill>
                  <a:srgbClr val="0070C0"/>
                </a:solidFill>
              </a:rPr>
              <a:t>series : </a:t>
            </a:r>
            <a:r>
              <a:rPr lang="en-US" altLang="zh-CN" sz="2400" dirty="0"/>
              <a:t>every </a:t>
            </a:r>
            <a:r>
              <a:rPr lang="en-US" altLang="zh-CN" sz="2400" dirty="0" err="1" smtClean="0"/>
              <a:t>dekad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from 1999 to </a:t>
            </a:r>
            <a:r>
              <a:rPr lang="en-US" altLang="zh-CN" sz="2400" dirty="0" smtClean="0"/>
              <a:t>2011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fr-FR" sz="2400" dirty="0"/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n-GB" sz="2400" b="1" dirty="0">
                <a:solidFill>
                  <a:srgbClr val="0070C0"/>
                </a:solidFill>
              </a:rPr>
              <a:t>V</a:t>
            </a:r>
            <a:r>
              <a:rPr lang="en-GB" sz="2400" b="1" dirty="0" smtClean="0">
                <a:solidFill>
                  <a:srgbClr val="0070C0"/>
                </a:solidFill>
              </a:rPr>
              <a:t>ariables</a:t>
            </a:r>
            <a:r>
              <a:rPr lang="en-GB" sz="2400" b="1" dirty="0">
                <a:solidFill>
                  <a:srgbClr val="0070C0"/>
                </a:solidFill>
              </a:rPr>
              <a:t>: </a:t>
            </a:r>
            <a:r>
              <a:rPr lang="en-GB" sz="2400" dirty="0" smtClean="0"/>
              <a:t>Smoothed k-NDVI and y-DMP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en-GB" sz="2400" dirty="0"/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n-GB" sz="2400" b="1" dirty="0">
                <a:solidFill>
                  <a:srgbClr val="0070C0"/>
                </a:solidFill>
              </a:rPr>
              <a:t>Building data sets of RS:</a:t>
            </a: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n-GB" sz="2400" dirty="0" smtClean="0"/>
              <a:t>The cumulative NDVI or DMP for all possible combinations (at least 2, at most 9, because the one </a:t>
            </a:r>
            <a:r>
              <a:rPr lang="en-GB" sz="2400" dirty="0" err="1" smtClean="0"/>
              <a:t>phenological</a:t>
            </a:r>
            <a:r>
              <a:rPr lang="en-GB" sz="2400" dirty="0" smtClean="0"/>
              <a:t> stage is less than 3 month) of consecutive </a:t>
            </a:r>
            <a:r>
              <a:rPr lang="en-GB" sz="2400" dirty="0" err="1" smtClean="0"/>
              <a:t>dekads</a:t>
            </a:r>
            <a:r>
              <a:rPr lang="en-GB" sz="2400" dirty="0" smtClean="0"/>
              <a:t> within the wheat growing period (2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</a:t>
            </a:r>
            <a:r>
              <a:rPr lang="en-GB" sz="2400" dirty="0" err="1" smtClean="0"/>
              <a:t>dekad</a:t>
            </a:r>
            <a:r>
              <a:rPr lang="en-GB" sz="2400" dirty="0" smtClean="0"/>
              <a:t> of Oct to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</a:t>
            </a:r>
            <a:r>
              <a:rPr lang="en-US" sz="2400" dirty="0" err="1" smtClean="0"/>
              <a:t>dekad</a:t>
            </a:r>
            <a:r>
              <a:rPr lang="en-US" sz="2400" dirty="0" smtClean="0"/>
              <a:t> of Jun</a:t>
            </a:r>
            <a:r>
              <a:rPr lang="en-GB" sz="24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wheat_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57422" y="203183"/>
            <a:ext cx="5072098" cy="79692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tabLst>
                <a:tab pos="360363" algn="l"/>
              </a:tabLst>
            </a:pPr>
            <a:r>
              <a:rPr lang="en-US" altLang="zh-CN" sz="4000" b="1" dirty="0" smtClean="0">
                <a:solidFill>
                  <a:srgbClr val="15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Data sets</a:t>
            </a:r>
            <a:endParaRPr lang="en-US" altLang="zh-CN" sz="4000" b="1" dirty="0">
              <a:solidFill>
                <a:srgbClr val="154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8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32" y="198421"/>
            <a:ext cx="1452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P7-gen-RGB-Transp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91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4"/>
          <p:cNvSpPr txBox="1"/>
          <p:nvPr/>
        </p:nvSpPr>
        <p:spPr>
          <a:xfrm>
            <a:off x="0" y="1285860"/>
            <a:ext cx="9144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rgbClr val="FF0000"/>
                </a:solidFill>
              </a:rPr>
              <a:t>II. Chemical fertilizer input data sets </a:t>
            </a: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n-GB" sz="2400" b="1" dirty="0" smtClean="0">
                <a:solidFill>
                  <a:srgbClr val="0070C0"/>
                </a:solidFill>
              </a:rPr>
              <a:t>Why we need this data set</a:t>
            </a:r>
          </a:p>
          <a:p>
            <a:pPr marL="285750" lvl="0" indent="-285750" algn="just"/>
            <a:r>
              <a:rPr lang="en-US" altLang="zh-CN" sz="2400" dirty="0" smtClean="0"/>
              <a:t>	</a:t>
            </a:r>
            <a:r>
              <a:rPr lang="en-US" altLang="zh-CN" dirty="0" smtClean="0"/>
              <a:t>The reasons of the trend is the technology improvement. in our study area, </a:t>
            </a:r>
            <a:r>
              <a:rPr lang="en-US" altLang="zh-CN" dirty="0" smtClean="0">
                <a:solidFill>
                  <a:srgbClr val="FF0000"/>
                </a:solidFill>
              </a:rPr>
              <a:t>chemical fertilizer input(CFI)</a:t>
            </a:r>
            <a:r>
              <a:rPr lang="en-US" altLang="zh-CN" dirty="0" smtClean="0"/>
              <a:t> is a most important factor of technology improvement. Chemical fertilizer input  also have significant yearly trend</a:t>
            </a:r>
          </a:p>
          <a:p>
            <a:pPr marL="285750" lvl="0" indent="-285750" algn="just"/>
            <a:endParaRPr lang="en-US" altLang="zh-CN" sz="2000" dirty="0" smtClean="0"/>
          </a:p>
          <a:p>
            <a:pPr marL="285750" lvl="0" indent="-285750" algn="just"/>
            <a:endParaRPr lang="en-US" altLang="zh-CN" sz="2000" dirty="0" smtClean="0"/>
          </a:p>
          <a:p>
            <a:pPr marL="285750" lvl="0" indent="-285750" algn="just"/>
            <a:endParaRPr lang="en-US" altLang="zh-CN" sz="2000" dirty="0" smtClean="0"/>
          </a:p>
          <a:p>
            <a:pPr marL="285750" lvl="0" indent="-285750" algn="just"/>
            <a:endParaRPr lang="en-US" altLang="zh-CN" sz="2000" dirty="0" smtClean="0"/>
          </a:p>
          <a:p>
            <a:pPr marL="285750" lvl="0" indent="-285750" algn="just"/>
            <a:endParaRPr lang="en-US" altLang="zh-CN" sz="2000" dirty="0" smtClean="0"/>
          </a:p>
          <a:p>
            <a:pPr marL="285750" lvl="0" indent="-285750" algn="just"/>
            <a:endParaRPr lang="en-US" altLang="zh-CN" sz="2000" dirty="0" smtClean="0"/>
          </a:p>
          <a:p>
            <a:pPr marL="285750" lvl="0" indent="-285750" algn="just"/>
            <a:endParaRPr lang="en-US" altLang="zh-CN" sz="2000" dirty="0" smtClean="0"/>
          </a:p>
          <a:p>
            <a:pPr marL="285750" lvl="0" indent="-285750" algn="just"/>
            <a:endParaRPr lang="en-US" altLang="zh-CN" sz="2000" dirty="0" smtClean="0"/>
          </a:p>
          <a:p>
            <a:pPr marL="285750" lvl="0" indent="-285750" algn="just"/>
            <a:endParaRPr lang="en-US" altLang="zh-CN" sz="2000" dirty="0" smtClean="0"/>
          </a:p>
          <a:p>
            <a:pPr marL="285750" lvl="0" indent="-285750" algn="just"/>
            <a:endParaRPr lang="en-GB" sz="2400" b="1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sz="2400" b="1" dirty="0" smtClean="0">
                <a:solidFill>
                  <a:srgbClr val="0070C0"/>
                </a:solidFill>
              </a:rPr>
              <a:t>Variables: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yearly chemical fertilizer input(1000 ton) of every prefecture, from 2000 to 2011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en-GB" sz="2400" dirty="0" smtClean="0"/>
          </a:p>
        </p:txBody>
      </p:sp>
      <p:graphicFrame>
        <p:nvGraphicFramePr>
          <p:cNvPr id="12" name="图表 11"/>
          <p:cNvGraphicFramePr/>
          <p:nvPr/>
        </p:nvGraphicFramePr>
        <p:xfrm>
          <a:off x="1285852" y="3071810"/>
          <a:ext cx="635798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wheat_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57422" y="203183"/>
            <a:ext cx="5072098" cy="79692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803275" lvl="1" indent="-711200">
              <a:lnSpc>
                <a:spcPct val="150000"/>
              </a:lnSpc>
              <a:spcBef>
                <a:spcPts val="600"/>
              </a:spcBef>
              <a:buClr>
                <a:srgbClr val="473A35"/>
              </a:buClr>
              <a:buSzPct val="76000"/>
              <a:tabLst>
                <a:tab pos="360363" algn="l"/>
              </a:tabLst>
            </a:pPr>
            <a:r>
              <a:rPr lang="en-US" altLang="zh-CN" sz="4000" b="1" dirty="0" smtClean="0">
                <a:solidFill>
                  <a:srgbClr val="15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Data sets</a:t>
            </a:r>
            <a:endParaRPr lang="en-US" altLang="zh-CN" sz="4000" b="1" dirty="0">
              <a:solidFill>
                <a:srgbClr val="154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8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32" y="198421"/>
            <a:ext cx="1452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P7-gen-RGB-Transp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91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4"/>
          <p:cNvSpPr txBox="1"/>
          <p:nvPr/>
        </p:nvSpPr>
        <p:spPr>
          <a:xfrm>
            <a:off x="214282" y="1571612"/>
            <a:ext cx="87154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rgbClr val="FF0000"/>
                </a:solidFill>
              </a:rPr>
              <a:t>III. </a:t>
            </a:r>
            <a:r>
              <a:rPr lang="en-US" altLang="zh-CN" sz="2800" b="1" dirty="0">
                <a:solidFill>
                  <a:srgbClr val="FF0000"/>
                </a:solidFill>
              </a:rPr>
              <a:t>Meteorology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data sets 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/>
            <a:endParaRPr lang="fr-FR" sz="2400" dirty="0" smtClean="0"/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n-GB" sz="2400" b="1" dirty="0" smtClean="0">
                <a:solidFill>
                  <a:srgbClr val="0070C0"/>
                </a:solidFill>
              </a:rPr>
              <a:t>Variables: </a:t>
            </a:r>
            <a:r>
              <a:rPr lang="en-GB" sz="2400" dirty="0"/>
              <a:t>include rainfall, temperature and solar </a:t>
            </a:r>
            <a:r>
              <a:rPr lang="en-GB" sz="2400" dirty="0" smtClean="0"/>
              <a:t>radiation, from 1999 to 2011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fr-FR" sz="2400" dirty="0"/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n-GB" sz="2400" b="1" dirty="0" smtClean="0">
                <a:solidFill>
                  <a:srgbClr val="0070C0"/>
                </a:solidFill>
              </a:rPr>
              <a:t>Interpolation method: </a:t>
            </a:r>
            <a:r>
              <a:rPr lang="en-GB" sz="2400" dirty="0" smtClean="0"/>
              <a:t>CGMS </a:t>
            </a:r>
            <a:r>
              <a:rPr lang="en-GB" sz="2400" dirty="0"/>
              <a:t>Level-1 </a:t>
            </a:r>
            <a:r>
              <a:rPr lang="en-GB" sz="2400" dirty="0" smtClean="0"/>
              <a:t>give us the values of every grid (25km x 25km) in the study area.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en-GB" sz="2400" dirty="0" smtClean="0"/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n-GB" sz="2400" b="1" dirty="0">
                <a:solidFill>
                  <a:srgbClr val="0070C0"/>
                </a:solidFill>
              </a:rPr>
              <a:t>Calculate average values </a:t>
            </a:r>
            <a:r>
              <a:rPr lang="en-GB" sz="2400" dirty="0" smtClean="0"/>
              <a:t>in every prefecture 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en-GB" sz="2400" dirty="0"/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n-GB" sz="2400" b="1" dirty="0">
                <a:solidFill>
                  <a:srgbClr val="0070C0"/>
                </a:solidFill>
              </a:rPr>
              <a:t>Building data sets of </a:t>
            </a:r>
            <a:r>
              <a:rPr lang="en-GB" sz="2400" b="1" dirty="0" smtClean="0">
                <a:solidFill>
                  <a:srgbClr val="0070C0"/>
                </a:solidFill>
              </a:rPr>
              <a:t>Meteorology data sets:</a:t>
            </a:r>
            <a:endParaRPr lang="en-GB" sz="2400" b="1" dirty="0">
              <a:solidFill>
                <a:srgbClr val="0070C0"/>
              </a:solidFill>
            </a:endParaRP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n-GB" sz="2400" dirty="0" smtClean="0"/>
              <a:t>The average rainfall, temperature and solar radiation of every </a:t>
            </a:r>
            <a:r>
              <a:rPr lang="en-GB" sz="2400" dirty="0" err="1" smtClean="0"/>
              <a:t>phonelogical</a:t>
            </a:r>
            <a:r>
              <a:rPr lang="en-GB" sz="2400" dirty="0" smtClean="0"/>
              <a:t> stage of wheat in every prefecture.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wheat_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57422" y="203183"/>
            <a:ext cx="5072098" cy="79692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en-US" altLang="zh-CN" sz="4000" b="1" dirty="0" smtClean="0">
                <a:solidFill>
                  <a:srgbClr val="15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Methods</a:t>
            </a:r>
            <a:endParaRPr lang="zh-CN" altLang="en-US" sz="4000" b="1" dirty="0" smtClean="0">
              <a:solidFill>
                <a:srgbClr val="154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0"/>
            <a:ext cx="6858000" cy="12144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8" name="Picture 8" descr="Logo_E-AGRI_Definitief_Transparant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32" y="198421"/>
            <a:ext cx="1452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P7-gen-RGB-Transp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91"/>
            <a:ext cx="13691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4"/>
          <p:cNvSpPr txBox="1"/>
          <p:nvPr/>
        </p:nvSpPr>
        <p:spPr>
          <a:xfrm>
            <a:off x="214282" y="928670"/>
            <a:ext cx="892971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dirty="0" smtClean="0"/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n-GB" sz="2400" b="1" dirty="0" smtClean="0">
                <a:solidFill>
                  <a:srgbClr val="0070C0"/>
                </a:solidFill>
              </a:rPr>
              <a:t>Multiple Linear Regression</a:t>
            </a:r>
            <a:endParaRPr lang="en-US" sz="2400" dirty="0" smtClean="0"/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n-US" sz="2400" dirty="0" smtClean="0"/>
              <a:t>Using </a:t>
            </a:r>
            <a:r>
              <a:rPr lang="en-US" altLang="zh-CN" sz="2400" dirty="0" smtClean="0"/>
              <a:t>ΣNDVI and CFI as variables</a:t>
            </a: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n-US" sz="2400" dirty="0" smtClean="0"/>
              <a:t>Using </a:t>
            </a:r>
            <a:r>
              <a:rPr lang="en-US" altLang="zh-CN" sz="2400" dirty="0" smtClean="0"/>
              <a:t>ΣDMP and CFI as variables</a:t>
            </a: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n-US" altLang="zh-CN" sz="2400" dirty="0" smtClean="0"/>
              <a:t>Adding meteorology data as variables</a:t>
            </a:r>
          </a:p>
          <a:p>
            <a:pPr marL="742950" lvl="1" indent="-285750" algn="just">
              <a:buFont typeface="Wingdings" pitchFamily="2" charset="2"/>
              <a:buChar char="q"/>
            </a:pPr>
            <a:endParaRPr lang="en-US" sz="2400" dirty="0" smtClean="0"/>
          </a:p>
          <a:p>
            <a:pPr marL="742950" lvl="1" indent="-285750" algn="just">
              <a:buFont typeface="Wingdings" pitchFamily="2" charset="2"/>
              <a:buChar char="q"/>
            </a:pPr>
            <a:endParaRPr lang="fr-FR" altLang="zh-CN" sz="2400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altLang="zh-CN" sz="2400" b="1" dirty="0" smtClean="0">
                <a:solidFill>
                  <a:srgbClr val="0070C0"/>
                </a:solidFill>
              </a:rPr>
              <a:t>Jack-knife</a:t>
            </a: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n-GB" altLang="zh-CN" sz="2400" dirty="0" smtClean="0"/>
              <a:t>Leave-one-out (leave one year data out; regression model building using the rest of data to predict the left year; </a:t>
            </a:r>
            <a:r>
              <a:rPr lang="en-GB" altLang="zh-CN" sz="2400" dirty="0" err="1" smtClean="0"/>
              <a:t>corellating</a:t>
            </a:r>
            <a:r>
              <a:rPr lang="en-GB" altLang="zh-CN" sz="2400" dirty="0" smtClean="0"/>
              <a:t> the official yield with the predicted ones)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GB" sz="2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4130</TotalTime>
  <Words>761</Words>
  <Application>Microsoft Office PowerPoint</Application>
  <PresentationFormat>全屏显示(4:3)</PresentationFormat>
  <Paragraphs>298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Origin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Company>VITO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DONGQ</dc:creator>
  <cp:lastModifiedBy>Windows 用户</cp:lastModifiedBy>
  <cp:revision>391</cp:revision>
  <dcterms:created xsi:type="dcterms:W3CDTF">2011-03-18T14:06:36Z</dcterms:created>
  <dcterms:modified xsi:type="dcterms:W3CDTF">2012-12-10T01:22:04Z</dcterms:modified>
</cp:coreProperties>
</file>